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12.xml" ContentType="application/vnd.openxmlformats-officedocument.presentationml.notesSlide+xml"/>
  <Override PartName="/ppt/tags/tag19.xml" ContentType="application/vnd.openxmlformats-officedocument.presentationml.tags+xml"/>
  <Override PartName="/ppt/notesSlides/notesSlide13.xml" ContentType="application/vnd.openxmlformats-officedocument.presentationml.notesSlide+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notesSlides/notesSlide15.xml" ContentType="application/vnd.openxmlformats-officedocument.presentationml.notesSlide+xml"/>
  <Override PartName="/ppt/tags/tag22.xml" ContentType="application/vnd.openxmlformats-officedocument.presentationml.tag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tags/tag24.xml" ContentType="application/vnd.openxmlformats-officedocument.presentationml.tags+xml"/>
  <Override PartName="/ppt/notesSlides/notesSlide18.xml" ContentType="application/vnd.openxmlformats-officedocument.presentationml.notesSlide+xml"/>
  <Override PartName="/ppt/tags/tag25.xml" ContentType="application/vnd.openxmlformats-officedocument.presentationml.tags+xml"/>
  <Override PartName="/ppt/notesSlides/notesSlide19.xml" ContentType="application/vnd.openxmlformats-officedocument.presentationml.notesSlide+xml"/>
  <Override PartName="/ppt/tags/tag26.xml" ContentType="application/vnd.openxmlformats-officedocument.presentationml.tags+xml"/>
  <Override PartName="/ppt/notesSlides/notesSlide20.xml" ContentType="application/vnd.openxmlformats-officedocument.presentationml.notesSlide+xml"/>
  <Override PartName="/ppt/tags/tag27.xml" ContentType="application/vnd.openxmlformats-officedocument.presentationml.tags+xml"/>
  <Override PartName="/ppt/notesSlides/notesSlide21.xml" ContentType="application/vnd.openxmlformats-officedocument.presentationml.notesSlide+xml"/>
  <Override PartName="/ppt/tags/tag28.xml" ContentType="application/vnd.openxmlformats-officedocument.presentationml.tags+xml"/>
  <Override PartName="/ppt/notesSlides/notesSlide22.xml" ContentType="application/vnd.openxmlformats-officedocument.presentationml.notesSlide+xml"/>
  <Override PartName="/ppt/tags/tag29.xml" ContentType="application/vnd.openxmlformats-officedocument.presentationml.tags+xml"/>
  <Override PartName="/ppt/notesSlides/notesSlide23.xml" ContentType="application/vnd.openxmlformats-officedocument.presentationml.notesSlide+xml"/>
  <Override PartName="/ppt/tags/tag30.xml" ContentType="application/vnd.openxmlformats-officedocument.presentationml.tags+xml"/>
  <Override PartName="/ppt/notesSlides/notesSlide24.xml" ContentType="application/vnd.openxmlformats-officedocument.presentationml.notesSlide+xml"/>
  <Override PartName="/ppt/tags/tag31.xml" ContentType="application/vnd.openxmlformats-officedocument.presentationml.tags+xml"/>
  <Override PartName="/ppt/notesSlides/notesSlide25.xml" ContentType="application/vnd.openxmlformats-officedocument.presentationml.notesSlide+xml"/>
  <Override PartName="/ppt/tags/tag32.xml" ContentType="application/vnd.openxmlformats-officedocument.presentationml.tags+xml"/>
  <Override PartName="/ppt/notesSlides/notesSlide26.xml" ContentType="application/vnd.openxmlformats-officedocument.presentationml.notesSlide+xml"/>
  <Override PartName="/ppt/tags/tag33.xml" ContentType="application/vnd.openxmlformats-officedocument.presentationml.tags+xml"/>
  <Override PartName="/ppt/notesSlides/notesSlide27.xml" ContentType="application/vnd.openxmlformats-officedocument.presentationml.notesSlide+xml"/>
  <Override PartName="/ppt/tags/tag34.xml" ContentType="application/vnd.openxmlformats-officedocument.presentationml.tags+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5.xml" ContentType="application/vnd.openxmlformats-officedocument.presentationml.tags+xml"/>
  <Override PartName="/ppt/notesSlides/notesSlide29.xml" ContentType="application/vnd.openxmlformats-officedocument.presentationml.notesSlide+xml"/>
  <Override PartName="/ppt/tags/tag36.xml" ContentType="application/vnd.openxmlformats-officedocument.presentationml.tags+xml"/>
  <Override PartName="/ppt/notesSlides/notesSlide30.xml" ContentType="application/vnd.openxmlformats-officedocument.presentationml.notesSlide+xml"/>
  <Override PartName="/ppt/tags/tag37.xml" ContentType="application/vnd.openxmlformats-officedocument.presentationml.tags+xml"/>
  <Override PartName="/ppt/notesSlides/notesSlide31.xml" ContentType="application/vnd.openxmlformats-officedocument.presentationml.notesSlide+xml"/>
  <Override PartName="/ppt/tags/tag38.xml" ContentType="application/vnd.openxmlformats-officedocument.presentationml.tags+xml"/>
  <Override PartName="/ppt/notesSlides/notesSlide32.xml" ContentType="application/vnd.openxmlformats-officedocument.presentationml.notesSlide+xml"/>
  <Override PartName="/ppt/tags/tag39.xml" ContentType="application/vnd.openxmlformats-officedocument.presentationml.tags+xml"/>
  <Override PartName="/ppt/notesSlides/notesSlide33.xml" ContentType="application/vnd.openxmlformats-officedocument.presentationml.notesSlide+xml"/>
  <Override PartName="/ppt/tags/tag40.xml" ContentType="application/vnd.openxmlformats-officedocument.presentationml.tags+xml"/>
  <Override PartName="/ppt/notesSlides/notesSlide34.xml" ContentType="application/vnd.openxmlformats-officedocument.presentationml.notesSlide+xml"/>
  <Override PartName="/ppt/tags/tag41.xml" ContentType="application/vnd.openxmlformats-officedocument.presentationml.tags+xml"/>
  <Override PartName="/ppt/notesSlides/notesSlide35.xml" ContentType="application/vnd.openxmlformats-officedocument.presentationml.notesSlide+xml"/>
  <Override PartName="/ppt/tags/tag42.xml" ContentType="application/vnd.openxmlformats-officedocument.presentationml.tags+xml"/>
  <Override PartName="/ppt/notesSlides/notesSlide36.xml" ContentType="application/vnd.openxmlformats-officedocument.presentationml.notesSlide+xml"/>
  <Override PartName="/ppt/tags/tag43.xml" ContentType="application/vnd.openxmlformats-officedocument.presentationml.tags+xml"/>
  <Override PartName="/ppt/notesSlides/notesSlide37.xml" ContentType="application/vnd.openxmlformats-officedocument.presentationml.notesSlide+xml"/>
  <Override PartName="/ppt/tags/tag44.xml" ContentType="application/vnd.openxmlformats-officedocument.presentationml.tags+xml"/>
  <Override PartName="/ppt/notesSlides/notesSlide3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3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7.xml" ContentType="application/vnd.openxmlformats-officedocument.presentationml.tags+xml"/>
  <Override PartName="/ppt/notesSlides/notesSlide40.xml" ContentType="application/vnd.openxmlformats-officedocument.presentationml.notesSlide+xml"/>
  <Override PartName="/ppt/tags/tag48.xml" ContentType="application/vnd.openxmlformats-officedocument.presentationml.tags+xml"/>
  <Override PartName="/ppt/notesSlides/notesSlide41.xml" ContentType="application/vnd.openxmlformats-officedocument.presentationml.notesSlide+xml"/>
  <Override PartName="/ppt/tags/tag49.xml" ContentType="application/vnd.openxmlformats-officedocument.presentationml.tags+xml"/>
  <Override PartName="/ppt/notesSlides/notesSlide42.xml" ContentType="application/vnd.openxmlformats-officedocument.presentationml.notesSlide+xml"/>
  <Override PartName="/ppt/tags/tag50.xml" ContentType="application/vnd.openxmlformats-officedocument.presentationml.tags+xml"/>
  <Override PartName="/ppt/notesSlides/notesSlide43.xml" ContentType="application/vnd.openxmlformats-officedocument.presentationml.notesSlide+xml"/>
  <Override PartName="/ppt/tags/tag51.xml" ContentType="application/vnd.openxmlformats-officedocument.presentationml.tags+xml"/>
  <Override PartName="/ppt/notesSlides/notesSlide44.xml" ContentType="application/vnd.openxmlformats-officedocument.presentationml.notesSlide+xml"/>
  <Override PartName="/ppt/tags/tag52.xml" ContentType="application/vnd.openxmlformats-officedocument.presentationml.tags+xml"/>
  <Override PartName="/ppt/notesSlides/notesSlide45.xml" ContentType="application/vnd.openxmlformats-officedocument.presentationml.notesSlide+xml"/>
  <Override PartName="/ppt/tags/tag53.xml" ContentType="application/vnd.openxmlformats-officedocument.presentationml.tags+xml"/>
  <Override PartName="/ppt/notesSlides/notesSlide46.xml" ContentType="application/vnd.openxmlformats-officedocument.presentationml.notesSlide+xml"/>
  <Override PartName="/ppt/tags/tag54.xml" ContentType="application/vnd.openxmlformats-officedocument.presentationml.tags+xml"/>
  <Override PartName="/ppt/notesSlides/notesSlide47.xml" ContentType="application/vnd.openxmlformats-officedocument.presentationml.notesSlide+xml"/>
  <Override PartName="/ppt/tags/tag55.xml" ContentType="application/vnd.openxmlformats-officedocument.presentationml.tags+xml"/>
  <Override PartName="/ppt/notesSlides/notesSlide48.xml" ContentType="application/vnd.openxmlformats-officedocument.presentationml.notesSlide+xml"/>
  <Override PartName="/ppt/tags/tag56.xml" ContentType="application/vnd.openxmlformats-officedocument.presentationml.tags+xml"/>
  <Override PartName="/ppt/notesSlides/notesSlide49.xml" ContentType="application/vnd.openxmlformats-officedocument.presentationml.notesSlide+xml"/>
  <Override PartName="/ppt/tags/tag57.xml" ContentType="application/vnd.openxmlformats-officedocument.presentationml.tags+xml"/>
  <Override PartName="/ppt/notesSlides/notesSlide50.xml" ContentType="application/vnd.openxmlformats-officedocument.presentationml.notesSlide+xml"/>
  <Override PartName="/ppt/tags/tag58.xml" ContentType="application/vnd.openxmlformats-officedocument.presentationml.tags+xml"/>
  <Override PartName="/ppt/notesSlides/notesSlide51.xml" ContentType="application/vnd.openxmlformats-officedocument.presentationml.notesSlide+xml"/>
  <Override PartName="/ppt/tags/tag59.xml" ContentType="application/vnd.openxmlformats-officedocument.presentationml.tags+xml"/>
  <Override PartName="/ppt/notesSlides/notesSlide52.xml" ContentType="application/vnd.openxmlformats-officedocument.presentationml.notesSlide+xml"/>
  <Override PartName="/ppt/tags/tag60.xml" ContentType="application/vnd.openxmlformats-officedocument.presentationml.tags+xml"/>
  <Override PartName="/ppt/notesSlides/notesSlide53.xml" ContentType="application/vnd.openxmlformats-officedocument.presentationml.notesSlide+xml"/>
  <Override PartName="/ppt/tags/tag61.xml" ContentType="application/vnd.openxmlformats-officedocument.presentationml.tags+xml"/>
  <Override PartName="/ppt/notesSlides/notesSlide54.xml" ContentType="application/vnd.openxmlformats-officedocument.presentationml.notesSlide+xml"/>
  <Override PartName="/ppt/tags/tag62.xml" ContentType="application/vnd.openxmlformats-officedocument.presentationml.tags+xml"/>
  <Override PartName="/ppt/notesSlides/notesSlide55.xml" ContentType="application/vnd.openxmlformats-officedocument.presentationml.notesSlide+xml"/>
  <Override PartName="/ppt/tags/tag63.xml" ContentType="application/vnd.openxmlformats-officedocument.presentationml.tags+xml"/>
  <Override PartName="/ppt/notesSlides/notesSlide56.xml" ContentType="application/vnd.openxmlformats-officedocument.presentationml.notesSlide+xml"/>
  <Override PartName="/ppt/tags/tag64.xml" ContentType="application/vnd.openxmlformats-officedocument.presentationml.tags+xml"/>
  <Override PartName="/ppt/notesSlides/notesSlide5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3"/>
  </p:notesMasterIdLst>
  <p:handoutMasterIdLst>
    <p:handoutMasterId r:id="rId64"/>
  </p:handoutMasterIdLst>
  <p:sldIdLst>
    <p:sldId id="3178" r:id="rId5"/>
    <p:sldId id="1682" r:id="rId6"/>
    <p:sldId id="1683" r:id="rId7"/>
    <p:sldId id="1684" r:id="rId8"/>
    <p:sldId id="1685" r:id="rId9"/>
    <p:sldId id="1686" r:id="rId10"/>
    <p:sldId id="1687" r:id="rId11"/>
    <p:sldId id="1688" r:id="rId12"/>
    <p:sldId id="1689" r:id="rId13"/>
    <p:sldId id="1690" r:id="rId14"/>
    <p:sldId id="1691" r:id="rId15"/>
    <p:sldId id="3175" r:id="rId16"/>
    <p:sldId id="1693" r:id="rId17"/>
    <p:sldId id="1694" r:id="rId18"/>
    <p:sldId id="1695" r:id="rId19"/>
    <p:sldId id="1696" r:id="rId20"/>
    <p:sldId id="1697" r:id="rId21"/>
    <p:sldId id="1698" r:id="rId22"/>
    <p:sldId id="1699" r:id="rId23"/>
    <p:sldId id="1700" r:id="rId24"/>
    <p:sldId id="1701" r:id="rId25"/>
    <p:sldId id="1702" r:id="rId26"/>
    <p:sldId id="1703" r:id="rId27"/>
    <p:sldId id="1704" r:id="rId28"/>
    <p:sldId id="1705" r:id="rId29"/>
    <p:sldId id="1706" r:id="rId30"/>
    <p:sldId id="1707" r:id="rId31"/>
    <p:sldId id="1708" r:id="rId32"/>
    <p:sldId id="1709" r:id="rId33"/>
    <p:sldId id="1710" r:id="rId34"/>
    <p:sldId id="1711" r:id="rId35"/>
    <p:sldId id="1712" r:id="rId36"/>
    <p:sldId id="1713" r:id="rId37"/>
    <p:sldId id="1714" r:id="rId38"/>
    <p:sldId id="1715" r:id="rId39"/>
    <p:sldId id="1716" r:id="rId40"/>
    <p:sldId id="1717" r:id="rId41"/>
    <p:sldId id="1718" r:id="rId42"/>
    <p:sldId id="1719" r:id="rId43"/>
    <p:sldId id="1720" r:id="rId44"/>
    <p:sldId id="1721" r:id="rId45"/>
    <p:sldId id="1722" r:id="rId46"/>
    <p:sldId id="1723" r:id="rId47"/>
    <p:sldId id="1724" r:id="rId48"/>
    <p:sldId id="1725" r:id="rId49"/>
    <p:sldId id="1726" r:id="rId50"/>
    <p:sldId id="1727" r:id="rId51"/>
    <p:sldId id="1728" r:id="rId52"/>
    <p:sldId id="1729" r:id="rId53"/>
    <p:sldId id="1730" r:id="rId54"/>
    <p:sldId id="1731" r:id="rId55"/>
    <p:sldId id="1732" r:id="rId56"/>
    <p:sldId id="1733" r:id="rId57"/>
    <p:sldId id="1734" r:id="rId58"/>
    <p:sldId id="1735" r:id="rId59"/>
    <p:sldId id="1736" r:id="rId60"/>
    <p:sldId id="1737" r:id="rId61"/>
    <p:sldId id="3176" r:id="rId62"/>
  </p:sldIdLst>
  <p:sldSz cx="12192000" cy="6858000"/>
  <p:notesSz cx="6858000" cy="9144000"/>
  <p:custDataLst>
    <p:tags r:id="rId6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FEB0897A-AEC1-45E4-823E-1AEF52EC8D14}">
          <p14:sldIdLst>
            <p14:sldId id="3178"/>
          </p14:sldIdLst>
        </p14:section>
        <p14:section name="1.0 Define Phase" id="{0382734A-35FB-4A60-9816-FEF459284783}">
          <p14:sldIdLst>
            <p14:sldId id="1682"/>
          </p14:sldIdLst>
        </p14:section>
        <p14:section name="1.1 Overview of Six Sigma" id="{05AAABBE-9717-4167-A147-732780B832C3}">
          <p14:sldIdLst>
            <p14:sldId id="1683"/>
            <p14:sldId id="1684"/>
            <p14:sldId id="1685"/>
            <p14:sldId id="1686"/>
            <p14:sldId id="1687"/>
            <p14:sldId id="1688"/>
            <p14:sldId id="1689"/>
            <p14:sldId id="1690"/>
            <p14:sldId id="1691"/>
            <p14:sldId id="3175"/>
            <p14:sldId id="1693"/>
            <p14:sldId id="1694"/>
            <p14:sldId id="1695"/>
            <p14:sldId id="1696"/>
            <p14:sldId id="1697"/>
            <p14:sldId id="1698"/>
            <p14:sldId id="1699"/>
            <p14:sldId id="1700"/>
            <p14:sldId id="1701"/>
            <p14:sldId id="1702"/>
            <p14:sldId id="1703"/>
            <p14:sldId id="1704"/>
            <p14:sldId id="1705"/>
            <p14:sldId id="1706"/>
            <p14:sldId id="1707"/>
            <p14:sldId id="1708"/>
            <p14:sldId id="1709"/>
            <p14:sldId id="1710"/>
            <p14:sldId id="1711"/>
            <p14:sldId id="1712"/>
            <p14:sldId id="1713"/>
            <p14:sldId id="1714"/>
            <p14:sldId id="1715"/>
            <p14:sldId id="1716"/>
            <p14:sldId id="1717"/>
            <p14:sldId id="1718"/>
            <p14:sldId id="1719"/>
            <p14:sldId id="1720"/>
            <p14:sldId id="1721"/>
            <p14:sldId id="1722"/>
            <p14:sldId id="1723"/>
            <p14:sldId id="1724"/>
            <p14:sldId id="1725"/>
            <p14:sldId id="1726"/>
            <p14:sldId id="1727"/>
            <p14:sldId id="1728"/>
            <p14:sldId id="1729"/>
            <p14:sldId id="1730"/>
            <p14:sldId id="1731"/>
            <p14:sldId id="1732"/>
            <p14:sldId id="1733"/>
            <p14:sldId id="1734"/>
            <p14:sldId id="1735"/>
            <p14:sldId id="1736"/>
            <p14:sldId id="1737"/>
          </p14:sldIdLst>
        </p14:section>
        <p14:section name="3.2 Six Sigma Control Plans" id="{B0BE44FD-387A-49E1-A6BF-80D22AC847DF}">
          <p14:sldIdLst>
            <p14:sldId id="3176"/>
          </p14:sldIdLst>
        </p14:section>
      </p14:sectionLst>
    </p:ext>
    <p:ext uri="{EFAFB233-063F-42B5-8137-9DF3F51BA10A}">
      <p15:sldGuideLst xmlns:p15="http://schemas.microsoft.com/office/powerpoint/2012/main">
        <p15:guide id="1" orient="horz" pos="67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a:srgbClr val="000000"/>
    <a:srgbClr val="4D4D4D"/>
    <a:srgbClr val="333333"/>
    <a:srgbClr val="182835"/>
    <a:srgbClr val="403A3A"/>
    <a:srgbClr val="18283B"/>
    <a:srgbClr val="A60A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015" autoAdjust="0"/>
    <p:restoredTop sz="85835" autoAdjust="0"/>
  </p:normalViewPr>
  <p:slideViewPr>
    <p:cSldViewPr>
      <p:cViewPr varScale="1">
        <p:scale>
          <a:sx n="74" d="100"/>
          <a:sy n="74" d="100"/>
        </p:scale>
        <p:origin x="600" y="54"/>
      </p:cViewPr>
      <p:guideLst>
        <p:guide orient="horz" pos="672"/>
        <p:guide pos="3904"/>
      </p:guideLst>
    </p:cSldViewPr>
  </p:slideViewPr>
  <p:notesTextViewPr>
    <p:cViewPr>
      <p:scale>
        <a:sx n="125" d="100"/>
        <a:sy n="125" d="100"/>
      </p:scale>
      <p:origin x="0" y="0"/>
    </p:cViewPr>
  </p:notesTextViewPr>
  <p:sorterViewPr>
    <p:cViewPr varScale="1">
      <p:scale>
        <a:sx n="1" d="1"/>
        <a:sy n="1" d="1"/>
      </p:scale>
      <p:origin x="0" y="-27486"/>
    </p:cViewPr>
  </p:sorterViewPr>
  <p:notesViewPr>
    <p:cSldViewPr>
      <p:cViewPr>
        <p:scale>
          <a:sx n="125" d="100"/>
          <a:sy n="125" d="100"/>
        </p:scale>
        <p:origin x="-1350" y="17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3609EF-F5DC-48AC-861B-E47BA164FA53}" type="doc">
      <dgm:prSet loTypeId="urn:microsoft.com/office/officeart/2005/8/layout/StepDownProcess" loCatId="process" qsTypeId="urn:microsoft.com/office/officeart/2005/8/quickstyle/3d1" qsCatId="3D" csTypeId="urn:microsoft.com/office/officeart/2005/8/colors/colorful4" csCatId="colorful" phldr="1"/>
      <dgm:spPr/>
      <dgm:t>
        <a:bodyPr/>
        <a:lstStyle/>
        <a:p>
          <a:endParaRPr lang="en-US"/>
        </a:p>
      </dgm:t>
    </dgm:pt>
    <dgm:pt modelId="{3423174F-86AB-4302-B760-29270A6FC9E1}">
      <dgm:prSet phldrT="[Text]"/>
      <dgm:spPr/>
      <dgm:t>
        <a:bodyPr/>
        <a:lstStyle/>
        <a:p>
          <a:r>
            <a:rPr lang="en-US" dirty="0"/>
            <a:t>Define</a:t>
          </a:r>
        </a:p>
      </dgm:t>
    </dgm:pt>
    <dgm:pt modelId="{90403547-BB45-4DF1-94E9-C30FFB8874A2}" type="parTrans" cxnId="{07C66440-275B-4EED-B628-36ABA3FE5892}">
      <dgm:prSet/>
      <dgm:spPr/>
      <dgm:t>
        <a:bodyPr/>
        <a:lstStyle/>
        <a:p>
          <a:endParaRPr lang="en-US"/>
        </a:p>
      </dgm:t>
    </dgm:pt>
    <dgm:pt modelId="{9DCF1DD3-1765-406E-BF92-7A9754CC820D}" type="sibTrans" cxnId="{07C66440-275B-4EED-B628-36ABA3FE5892}">
      <dgm:prSet/>
      <dgm:spPr/>
      <dgm:t>
        <a:bodyPr/>
        <a:lstStyle/>
        <a:p>
          <a:endParaRPr lang="en-US"/>
        </a:p>
      </dgm:t>
    </dgm:pt>
    <dgm:pt modelId="{E7A7BCCE-1FB0-4DB9-A505-0E338886DB4D}">
      <dgm:prSet phldrT="[Text]" custT="1"/>
      <dgm:spPr/>
      <dgm:t>
        <a:bodyPr/>
        <a:lstStyle/>
        <a:p>
          <a:pPr algn="l"/>
          <a:r>
            <a:rPr lang="en-US" sz="1400" dirty="0">
              <a:latin typeface="+mj-lt"/>
            </a:rPr>
            <a:t>Define and quantify the problem and objective</a:t>
          </a:r>
        </a:p>
      </dgm:t>
    </dgm:pt>
    <dgm:pt modelId="{9F6F4A27-7421-4F80-9B72-4C813E88D27A}" type="parTrans" cxnId="{9355ECEC-DBA4-4080-9BB5-FE55DAD72C31}">
      <dgm:prSet/>
      <dgm:spPr/>
      <dgm:t>
        <a:bodyPr/>
        <a:lstStyle/>
        <a:p>
          <a:endParaRPr lang="en-US"/>
        </a:p>
      </dgm:t>
    </dgm:pt>
    <dgm:pt modelId="{8D827A2A-F784-4BF2-B067-B5497FCCD1EF}" type="sibTrans" cxnId="{9355ECEC-DBA4-4080-9BB5-FE55DAD72C31}">
      <dgm:prSet/>
      <dgm:spPr/>
      <dgm:t>
        <a:bodyPr/>
        <a:lstStyle/>
        <a:p>
          <a:endParaRPr lang="en-US"/>
        </a:p>
      </dgm:t>
    </dgm:pt>
    <dgm:pt modelId="{41D5CD80-09A1-4B2D-B46D-9581C08C5B4E}">
      <dgm:prSet phldrT="[Text]"/>
      <dgm:spPr/>
      <dgm:t>
        <a:bodyPr/>
        <a:lstStyle/>
        <a:p>
          <a:r>
            <a:rPr lang="en-US" dirty="0"/>
            <a:t>Measure</a:t>
          </a:r>
        </a:p>
      </dgm:t>
    </dgm:pt>
    <dgm:pt modelId="{235E0111-B678-4531-99DA-CA2ACA1A1129}" type="parTrans" cxnId="{898B6F16-0580-4B73-9757-C6DCD33CFC12}">
      <dgm:prSet/>
      <dgm:spPr/>
      <dgm:t>
        <a:bodyPr/>
        <a:lstStyle/>
        <a:p>
          <a:endParaRPr lang="en-US"/>
        </a:p>
      </dgm:t>
    </dgm:pt>
    <dgm:pt modelId="{E16F3A0D-BE23-4DFF-9681-6C9B655B065C}" type="sibTrans" cxnId="{898B6F16-0580-4B73-9757-C6DCD33CFC12}">
      <dgm:prSet/>
      <dgm:spPr/>
      <dgm:t>
        <a:bodyPr/>
        <a:lstStyle/>
        <a:p>
          <a:endParaRPr lang="en-US"/>
        </a:p>
      </dgm:t>
    </dgm:pt>
    <dgm:pt modelId="{B04060D1-9732-494C-8F30-406FACAAA5EF}">
      <dgm:prSet phldrT="[Text]" custT="1"/>
      <dgm:spPr/>
      <dgm:t>
        <a:bodyPr/>
        <a:lstStyle/>
        <a:p>
          <a:r>
            <a:rPr lang="en-US" sz="1400" dirty="0">
              <a:latin typeface="+mj-lt"/>
            </a:rPr>
            <a:t>Baseline process, validate measures, and identify all possible x’s and dependent Y’s</a:t>
          </a:r>
        </a:p>
      </dgm:t>
    </dgm:pt>
    <dgm:pt modelId="{B976F1DF-CA21-4C8C-B596-D6DFB87C1A38}" type="parTrans" cxnId="{79855113-1F26-4B8E-9273-ACAA4BBADED6}">
      <dgm:prSet/>
      <dgm:spPr/>
      <dgm:t>
        <a:bodyPr/>
        <a:lstStyle/>
        <a:p>
          <a:endParaRPr lang="en-US"/>
        </a:p>
      </dgm:t>
    </dgm:pt>
    <dgm:pt modelId="{0F985528-9B9A-4605-8FFF-8696894036B0}" type="sibTrans" cxnId="{79855113-1F26-4B8E-9273-ACAA4BBADED6}">
      <dgm:prSet/>
      <dgm:spPr/>
      <dgm:t>
        <a:bodyPr/>
        <a:lstStyle/>
        <a:p>
          <a:endParaRPr lang="en-US"/>
        </a:p>
      </dgm:t>
    </dgm:pt>
    <dgm:pt modelId="{677951B3-5C70-4979-82C9-0E14809A1DCF}">
      <dgm:prSet phldrT="[Text]"/>
      <dgm:spPr/>
      <dgm:t>
        <a:bodyPr/>
        <a:lstStyle/>
        <a:p>
          <a:r>
            <a:rPr lang="en-US" dirty="0"/>
            <a:t>Analyze</a:t>
          </a:r>
        </a:p>
      </dgm:t>
    </dgm:pt>
    <dgm:pt modelId="{D026B875-CDDC-443C-B09C-7DD268CCABC2}" type="parTrans" cxnId="{1A2F7293-4FFF-49B4-96A0-4833787345E9}">
      <dgm:prSet/>
      <dgm:spPr/>
      <dgm:t>
        <a:bodyPr/>
        <a:lstStyle/>
        <a:p>
          <a:endParaRPr lang="en-US"/>
        </a:p>
      </dgm:t>
    </dgm:pt>
    <dgm:pt modelId="{DCEB8AD6-CAFC-44A1-9457-E13EBB3F7B7D}" type="sibTrans" cxnId="{1A2F7293-4FFF-49B4-96A0-4833787345E9}">
      <dgm:prSet/>
      <dgm:spPr/>
      <dgm:t>
        <a:bodyPr/>
        <a:lstStyle/>
        <a:p>
          <a:endParaRPr lang="en-US"/>
        </a:p>
      </dgm:t>
    </dgm:pt>
    <dgm:pt modelId="{EC8E06A6-5811-464C-AC63-0DAF3C788222}">
      <dgm:prSet phldrT="[Text]" custT="1"/>
      <dgm:spPr/>
      <dgm:t>
        <a:bodyPr/>
        <a:lstStyle/>
        <a:p>
          <a:r>
            <a:rPr lang="en-US" sz="1400" dirty="0">
              <a:latin typeface="+mj-lt"/>
            </a:rPr>
            <a:t>Analyze and validate causes identifying critical factors</a:t>
          </a:r>
        </a:p>
      </dgm:t>
    </dgm:pt>
    <dgm:pt modelId="{AE84ADFA-720E-437F-8779-2F2011BCFE88}" type="parTrans" cxnId="{D73DDC59-E1C3-416B-8681-E17E4C305178}">
      <dgm:prSet/>
      <dgm:spPr/>
      <dgm:t>
        <a:bodyPr/>
        <a:lstStyle/>
        <a:p>
          <a:endParaRPr lang="en-US"/>
        </a:p>
      </dgm:t>
    </dgm:pt>
    <dgm:pt modelId="{7E72E737-9053-4417-A6E0-E638507D5A73}" type="sibTrans" cxnId="{D73DDC59-E1C3-416B-8681-E17E4C305178}">
      <dgm:prSet/>
      <dgm:spPr/>
      <dgm:t>
        <a:bodyPr/>
        <a:lstStyle/>
        <a:p>
          <a:endParaRPr lang="en-US"/>
        </a:p>
      </dgm:t>
    </dgm:pt>
    <dgm:pt modelId="{B0477D71-B16A-4817-810A-4A066BA968D9}">
      <dgm:prSet phldrT="[Text]"/>
      <dgm:spPr/>
      <dgm:t>
        <a:bodyPr/>
        <a:lstStyle/>
        <a:p>
          <a:r>
            <a:rPr lang="en-US" dirty="0"/>
            <a:t>Improve</a:t>
          </a:r>
        </a:p>
      </dgm:t>
    </dgm:pt>
    <dgm:pt modelId="{5A3F5486-DBF1-4269-AC54-E5160DBD4EEE}" type="parTrans" cxnId="{E4C31E31-6176-4EFB-8EC4-8830F57CAD9D}">
      <dgm:prSet/>
      <dgm:spPr/>
      <dgm:t>
        <a:bodyPr/>
        <a:lstStyle/>
        <a:p>
          <a:endParaRPr lang="en-US"/>
        </a:p>
      </dgm:t>
    </dgm:pt>
    <dgm:pt modelId="{F7E6B067-D2FB-4E0C-A9BA-1D8D99CEED4A}" type="sibTrans" cxnId="{E4C31E31-6176-4EFB-8EC4-8830F57CAD9D}">
      <dgm:prSet/>
      <dgm:spPr/>
      <dgm:t>
        <a:bodyPr/>
        <a:lstStyle/>
        <a:p>
          <a:endParaRPr lang="en-US"/>
        </a:p>
      </dgm:t>
    </dgm:pt>
    <dgm:pt modelId="{FB7575DA-E159-439B-9F5B-B6741E8E5C41}">
      <dgm:prSet phldrT="[Text]"/>
      <dgm:spPr/>
      <dgm:t>
        <a:bodyPr/>
        <a:lstStyle/>
        <a:p>
          <a:r>
            <a:rPr lang="en-US" dirty="0"/>
            <a:t>Control</a:t>
          </a:r>
        </a:p>
      </dgm:t>
    </dgm:pt>
    <dgm:pt modelId="{57AC28C6-3A5F-4442-A52D-8566246AD34D}" type="parTrans" cxnId="{380558DF-C8D0-45EB-9551-08A005314D4D}">
      <dgm:prSet/>
      <dgm:spPr/>
      <dgm:t>
        <a:bodyPr/>
        <a:lstStyle/>
        <a:p>
          <a:endParaRPr lang="en-US"/>
        </a:p>
      </dgm:t>
    </dgm:pt>
    <dgm:pt modelId="{19BAF111-FD3F-47A5-B5D0-371B18B97708}" type="sibTrans" cxnId="{380558DF-C8D0-45EB-9551-08A005314D4D}">
      <dgm:prSet/>
      <dgm:spPr/>
      <dgm:t>
        <a:bodyPr/>
        <a:lstStyle/>
        <a:p>
          <a:endParaRPr lang="en-US"/>
        </a:p>
      </dgm:t>
    </dgm:pt>
    <dgm:pt modelId="{8C42DBDB-9A21-40A8-8343-8DDC05F19B69}">
      <dgm:prSet phldrT="[Text]" custT="1"/>
      <dgm:spPr/>
      <dgm:t>
        <a:bodyPr/>
        <a:lstStyle/>
        <a:p>
          <a:r>
            <a:rPr lang="en-US" sz="1400" dirty="0">
              <a:latin typeface="+mj-lt"/>
            </a:rPr>
            <a:t>Develop solutions</a:t>
          </a:r>
        </a:p>
      </dgm:t>
    </dgm:pt>
    <dgm:pt modelId="{F69CD9B2-C975-4DEF-B2DF-B62CD082A422}" type="parTrans" cxnId="{469FFE59-BB78-4292-9826-7517B240840C}">
      <dgm:prSet/>
      <dgm:spPr/>
      <dgm:t>
        <a:bodyPr/>
        <a:lstStyle/>
        <a:p>
          <a:endParaRPr lang="en-US"/>
        </a:p>
      </dgm:t>
    </dgm:pt>
    <dgm:pt modelId="{F50FD868-F2A7-48E7-A2AB-6E1E8D058A40}" type="sibTrans" cxnId="{469FFE59-BB78-4292-9826-7517B240840C}">
      <dgm:prSet/>
      <dgm:spPr/>
      <dgm:t>
        <a:bodyPr/>
        <a:lstStyle/>
        <a:p>
          <a:endParaRPr lang="en-US"/>
        </a:p>
      </dgm:t>
    </dgm:pt>
    <dgm:pt modelId="{C625F9E4-6AF8-4198-B060-FDFD373F10FC}">
      <dgm:prSet phldrT="[Text]" custT="1"/>
      <dgm:spPr/>
      <dgm:t>
        <a:bodyPr/>
        <a:lstStyle/>
        <a:p>
          <a:r>
            <a:rPr lang="en-US" sz="1400" dirty="0">
              <a:latin typeface="+mj-lt"/>
            </a:rPr>
            <a:t>Implement and sustain solutions</a:t>
          </a:r>
        </a:p>
      </dgm:t>
    </dgm:pt>
    <dgm:pt modelId="{54D297CA-3B93-4BF0-89D1-C79CAE941474}" type="parTrans" cxnId="{5B9140D3-97CD-44DF-BDAD-8BF3EF193C68}">
      <dgm:prSet/>
      <dgm:spPr/>
      <dgm:t>
        <a:bodyPr/>
        <a:lstStyle/>
        <a:p>
          <a:endParaRPr lang="en-US"/>
        </a:p>
      </dgm:t>
    </dgm:pt>
    <dgm:pt modelId="{5095735A-6B23-42F8-8E1E-C6FBE4FD5FC5}" type="sibTrans" cxnId="{5B9140D3-97CD-44DF-BDAD-8BF3EF193C68}">
      <dgm:prSet/>
      <dgm:spPr/>
      <dgm:t>
        <a:bodyPr/>
        <a:lstStyle/>
        <a:p>
          <a:endParaRPr lang="en-US"/>
        </a:p>
      </dgm:t>
    </dgm:pt>
    <dgm:pt modelId="{C449E27C-46E5-4425-81C1-1F56675E90C8}" type="pres">
      <dgm:prSet presAssocID="{703609EF-F5DC-48AC-861B-E47BA164FA53}" presName="rootnode" presStyleCnt="0">
        <dgm:presLayoutVars>
          <dgm:chMax/>
          <dgm:chPref/>
          <dgm:dir/>
          <dgm:animLvl val="lvl"/>
        </dgm:presLayoutVars>
      </dgm:prSet>
      <dgm:spPr/>
    </dgm:pt>
    <dgm:pt modelId="{5A627A9C-470C-4996-B367-9F93F48D057B}" type="pres">
      <dgm:prSet presAssocID="{3423174F-86AB-4302-B760-29270A6FC9E1}" presName="composite" presStyleCnt="0"/>
      <dgm:spPr/>
    </dgm:pt>
    <dgm:pt modelId="{CDC52A9C-31F0-4769-A7EC-3B15BA13F172}" type="pres">
      <dgm:prSet presAssocID="{3423174F-86AB-4302-B760-29270A6FC9E1}" presName="bentUpArrow1" presStyleLbl="alignImgPlace1" presStyleIdx="0" presStyleCnt="4"/>
      <dgm:spPr/>
    </dgm:pt>
    <dgm:pt modelId="{10AF61A6-C5EC-4657-89D1-1660658002EE}" type="pres">
      <dgm:prSet presAssocID="{3423174F-86AB-4302-B760-29270A6FC9E1}" presName="ParentText" presStyleLbl="node1" presStyleIdx="0" presStyleCnt="5">
        <dgm:presLayoutVars>
          <dgm:chMax val="1"/>
          <dgm:chPref val="1"/>
          <dgm:bulletEnabled val="1"/>
        </dgm:presLayoutVars>
      </dgm:prSet>
      <dgm:spPr/>
    </dgm:pt>
    <dgm:pt modelId="{41BAD27D-281C-408F-B4C0-22950535C353}" type="pres">
      <dgm:prSet presAssocID="{3423174F-86AB-4302-B760-29270A6FC9E1}" presName="ChildText" presStyleLbl="revTx" presStyleIdx="0" presStyleCnt="5" custScaleX="288584" custScaleY="97280" custLinFactX="991" custLinFactNeighborX="100000" custLinFactNeighborY="-8163">
        <dgm:presLayoutVars>
          <dgm:chMax val="0"/>
          <dgm:chPref val="0"/>
          <dgm:bulletEnabled val="1"/>
        </dgm:presLayoutVars>
      </dgm:prSet>
      <dgm:spPr/>
    </dgm:pt>
    <dgm:pt modelId="{4DC0500C-F4E6-4E04-A53E-8BE0DEEBEA8C}" type="pres">
      <dgm:prSet presAssocID="{9DCF1DD3-1765-406E-BF92-7A9754CC820D}" presName="sibTrans" presStyleCnt="0"/>
      <dgm:spPr/>
    </dgm:pt>
    <dgm:pt modelId="{35068D92-59BD-458F-A9CC-AAA31C85BAD3}" type="pres">
      <dgm:prSet presAssocID="{41D5CD80-09A1-4B2D-B46D-9581C08C5B4E}" presName="composite" presStyleCnt="0"/>
      <dgm:spPr/>
    </dgm:pt>
    <dgm:pt modelId="{2AE3114D-6B2A-4FED-AB4B-5677839D2208}" type="pres">
      <dgm:prSet presAssocID="{41D5CD80-09A1-4B2D-B46D-9581C08C5B4E}" presName="bentUpArrow1" presStyleLbl="alignImgPlace1" presStyleIdx="1" presStyleCnt="4"/>
      <dgm:spPr/>
    </dgm:pt>
    <dgm:pt modelId="{8611902E-F627-4052-A5FF-EFAE704DBF5C}" type="pres">
      <dgm:prSet presAssocID="{41D5CD80-09A1-4B2D-B46D-9581C08C5B4E}" presName="ParentText" presStyleLbl="node1" presStyleIdx="1" presStyleCnt="5">
        <dgm:presLayoutVars>
          <dgm:chMax val="1"/>
          <dgm:chPref val="1"/>
          <dgm:bulletEnabled val="1"/>
        </dgm:presLayoutVars>
      </dgm:prSet>
      <dgm:spPr/>
    </dgm:pt>
    <dgm:pt modelId="{BEF9C403-77B7-4937-90B4-158FD30F0951}" type="pres">
      <dgm:prSet presAssocID="{41D5CD80-09A1-4B2D-B46D-9581C08C5B4E}" presName="ChildText" presStyleLbl="revTx" presStyleIdx="1" presStyleCnt="5" custScaleX="404301" custLinFactX="50369" custLinFactNeighborX="100000" custLinFactNeighborY="-8107">
        <dgm:presLayoutVars>
          <dgm:chMax val="0"/>
          <dgm:chPref val="0"/>
          <dgm:bulletEnabled val="1"/>
        </dgm:presLayoutVars>
      </dgm:prSet>
      <dgm:spPr/>
    </dgm:pt>
    <dgm:pt modelId="{AF0727C5-FC1E-4AD5-9E01-3708696B0691}" type="pres">
      <dgm:prSet presAssocID="{E16F3A0D-BE23-4DFF-9681-6C9B655B065C}" presName="sibTrans" presStyleCnt="0"/>
      <dgm:spPr/>
    </dgm:pt>
    <dgm:pt modelId="{2E36E66E-B74A-4E2E-8914-DA167148AE4D}" type="pres">
      <dgm:prSet presAssocID="{677951B3-5C70-4979-82C9-0E14809A1DCF}" presName="composite" presStyleCnt="0"/>
      <dgm:spPr/>
    </dgm:pt>
    <dgm:pt modelId="{DFE0F5F9-9A6C-45BD-A9A1-A177557A67E6}" type="pres">
      <dgm:prSet presAssocID="{677951B3-5C70-4979-82C9-0E14809A1DCF}" presName="bentUpArrow1" presStyleLbl="alignImgPlace1" presStyleIdx="2" presStyleCnt="4"/>
      <dgm:spPr/>
    </dgm:pt>
    <dgm:pt modelId="{C8375912-6056-45D1-B03D-313CDEF02EA6}" type="pres">
      <dgm:prSet presAssocID="{677951B3-5C70-4979-82C9-0E14809A1DCF}" presName="ParentText" presStyleLbl="node1" presStyleIdx="2" presStyleCnt="5" custLinFactNeighborX="5823" custLinFactNeighborY="-2369">
        <dgm:presLayoutVars>
          <dgm:chMax val="1"/>
          <dgm:chPref val="1"/>
          <dgm:bulletEnabled val="1"/>
        </dgm:presLayoutVars>
      </dgm:prSet>
      <dgm:spPr/>
    </dgm:pt>
    <dgm:pt modelId="{5515B0E1-B883-4239-B42B-048C8CF8C47C}" type="pres">
      <dgm:prSet presAssocID="{677951B3-5C70-4979-82C9-0E14809A1DCF}" presName="ChildText" presStyleLbl="revTx" presStyleIdx="2" presStyleCnt="5" custScaleX="325215" custLinFactX="29622" custLinFactNeighborX="100000" custLinFactNeighborY="329">
        <dgm:presLayoutVars>
          <dgm:chMax val="0"/>
          <dgm:chPref val="0"/>
          <dgm:bulletEnabled val="1"/>
        </dgm:presLayoutVars>
      </dgm:prSet>
      <dgm:spPr/>
    </dgm:pt>
    <dgm:pt modelId="{5FBA1485-C117-4086-85C6-70209105B61D}" type="pres">
      <dgm:prSet presAssocID="{DCEB8AD6-CAFC-44A1-9457-E13EBB3F7B7D}" presName="sibTrans" presStyleCnt="0"/>
      <dgm:spPr/>
    </dgm:pt>
    <dgm:pt modelId="{BEA91E07-9F0C-43FB-88CE-167D2F783233}" type="pres">
      <dgm:prSet presAssocID="{B0477D71-B16A-4817-810A-4A066BA968D9}" presName="composite" presStyleCnt="0"/>
      <dgm:spPr/>
    </dgm:pt>
    <dgm:pt modelId="{AC9D4A74-FC6C-461C-9575-07AB2CFFC0C0}" type="pres">
      <dgm:prSet presAssocID="{B0477D71-B16A-4817-810A-4A066BA968D9}" presName="bentUpArrow1" presStyleLbl="alignImgPlace1" presStyleIdx="3" presStyleCnt="4"/>
      <dgm:spPr/>
    </dgm:pt>
    <dgm:pt modelId="{DC9B48FE-53B0-48AF-941E-C87831F7B69F}" type="pres">
      <dgm:prSet presAssocID="{B0477D71-B16A-4817-810A-4A066BA968D9}" presName="ParentText" presStyleLbl="node1" presStyleIdx="3" presStyleCnt="5">
        <dgm:presLayoutVars>
          <dgm:chMax val="1"/>
          <dgm:chPref val="1"/>
          <dgm:bulletEnabled val="1"/>
        </dgm:presLayoutVars>
      </dgm:prSet>
      <dgm:spPr/>
    </dgm:pt>
    <dgm:pt modelId="{49C559FB-101A-49F8-ABA9-837AD4053029}" type="pres">
      <dgm:prSet presAssocID="{B0477D71-B16A-4817-810A-4A066BA968D9}" presName="ChildText" presStyleLbl="revTx" presStyleIdx="3" presStyleCnt="5" custScaleX="214408" custLinFactNeighborX="61605" custLinFactNeighborY="-524">
        <dgm:presLayoutVars>
          <dgm:chMax val="0"/>
          <dgm:chPref val="0"/>
          <dgm:bulletEnabled val="1"/>
        </dgm:presLayoutVars>
      </dgm:prSet>
      <dgm:spPr/>
    </dgm:pt>
    <dgm:pt modelId="{07A11053-418A-4138-94C1-1C69BA468E9B}" type="pres">
      <dgm:prSet presAssocID="{F7E6B067-D2FB-4E0C-A9BA-1D8D99CEED4A}" presName="sibTrans" presStyleCnt="0"/>
      <dgm:spPr/>
    </dgm:pt>
    <dgm:pt modelId="{5E186E0A-ABA1-4093-8D24-ADB8BF5EFCB4}" type="pres">
      <dgm:prSet presAssocID="{FB7575DA-E159-439B-9F5B-B6741E8E5C41}" presName="composite" presStyleCnt="0"/>
      <dgm:spPr/>
    </dgm:pt>
    <dgm:pt modelId="{D917A64E-7ED6-4DB8-BCF0-E29926AEBA03}" type="pres">
      <dgm:prSet presAssocID="{FB7575DA-E159-439B-9F5B-B6741E8E5C41}" presName="ParentText" presStyleLbl="node1" presStyleIdx="4" presStyleCnt="5">
        <dgm:presLayoutVars>
          <dgm:chMax val="1"/>
          <dgm:chPref val="1"/>
          <dgm:bulletEnabled val="1"/>
        </dgm:presLayoutVars>
      </dgm:prSet>
      <dgm:spPr/>
    </dgm:pt>
    <dgm:pt modelId="{56EDE3D9-7B7E-4D2E-AD38-82AD1FE63D10}" type="pres">
      <dgm:prSet presAssocID="{FB7575DA-E159-439B-9F5B-B6741E8E5C41}" presName="FinalChildText" presStyleLbl="revTx" presStyleIdx="4" presStyleCnt="5" custScaleX="198830" custScaleY="112084" custLinFactNeighborX="50394" custLinFactNeighborY="-271">
        <dgm:presLayoutVars>
          <dgm:chMax val="0"/>
          <dgm:chPref val="0"/>
          <dgm:bulletEnabled val="1"/>
        </dgm:presLayoutVars>
      </dgm:prSet>
      <dgm:spPr/>
    </dgm:pt>
  </dgm:ptLst>
  <dgm:cxnLst>
    <dgm:cxn modelId="{F7915E0A-EFF6-47E8-BBB1-38CC428DC38E}" type="presOf" srcId="{B0477D71-B16A-4817-810A-4A066BA968D9}" destId="{DC9B48FE-53B0-48AF-941E-C87831F7B69F}" srcOrd="0" destOrd="0" presId="urn:microsoft.com/office/officeart/2005/8/layout/StepDownProcess"/>
    <dgm:cxn modelId="{79855113-1F26-4B8E-9273-ACAA4BBADED6}" srcId="{41D5CD80-09A1-4B2D-B46D-9581C08C5B4E}" destId="{B04060D1-9732-494C-8F30-406FACAAA5EF}" srcOrd="0" destOrd="0" parTransId="{B976F1DF-CA21-4C8C-B596-D6DFB87C1A38}" sibTransId="{0F985528-9B9A-4605-8FFF-8696894036B0}"/>
    <dgm:cxn modelId="{898B6F16-0580-4B73-9757-C6DCD33CFC12}" srcId="{703609EF-F5DC-48AC-861B-E47BA164FA53}" destId="{41D5CD80-09A1-4B2D-B46D-9581C08C5B4E}" srcOrd="1" destOrd="0" parTransId="{235E0111-B678-4531-99DA-CA2ACA1A1129}" sibTransId="{E16F3A0D-BE23-4DFF-9681-6C9B655B065C}"/>
    <dgm:cxn modelId="{687C4828-819C-43BE-A6A0-2C6033CE1BE7}" type="presOf" srcId="{703609EF-F5DC-48AC-861B-E47BA164FA53}" destId="{C449E27C-46E5-4425-81C1-1F56675E90C8}" srcOrd="0" destOrd="0" presId="urn:microsoft.com/office/officeart/2005/8/layout/StepDownProcess"/>
    <dgm:cxn modelId="{E4C31E31-6176-4EFB-8EC4-8830F57CAD9D}" srcId="{703609EF-F5DC-48AC-861B-E47BA164FA53}" destId="{B0477D71-B16A-4817-810A-4A066BA968D9}" srcOrd="3" destOrd="0" parTransId="{5A3F5486-DBF1-4269-AC54-E5160DBD4EEE}" sibTransId="{F7E6B067-D2FB-4E0C-A9BA-1D8D99CEED4A}"/>
    <dgm:cxn modelId="{07C66440-275B-4EED-B628-36ABA3FE5892}" srcId="{703609EF-F5DC-48AC-861B-E47BA164FA53}" destId="{3423174F-86AB-4302-B760-29270A6FC9E1}" srcOrd="0" destOrd="0" parTransId="{90403547-BB45-4DF1-94E9-C30FFB8874A2}" sibTransId="{9DCF1DD3-1765-406E-BF92-7A9754CC820D}"/>
    <dgm:cxn modelId="{AEA87252-A06E-4238-8E9D-CEF7ADB06ED8}" type="presOf" srcId="{E7A7BCCE-1FB0-4DB9-A505-0E338886DB4D}" destId="{41BAD27D-281C-408F-B4C0-22950535C353}" srcOrd="0" destOrd="0" presId="urn:microsoft.com/office/officeart/2005/8/layout/StepDownProcess"/>
    <dgm:cxn modelId="{D73DDC59-E1C3-416B-8681-E17E4C305178}" srcId="{677951B3-5C70-4979-82C9-0E14809A1DCF}" destId="{EC8E06A6-5811-464C-AC63-0DAF3C788222}" srcOrd="0" destOrd="0" parTransId="{AE84ADFA-720E-437F-8779-2F2011BCFE88}" sibTransId="{7E72E737-9053-4417-A6E0-E638507D5A73}"/>
    <dgm:cxn modelId="{469FFE59-BB78-4292-9826-7517B240840C}" srcId="{B0477D71-B16A-4817-810A-4A066BA968D9}" destId="{8C42DBDB-9A21-40A8-8343-8DDC05F19B69}" srcOrd="0" destOrd="0" parTransId="{F69CD9B2-C975-4DEF-B2DF-B62CD082A422}" sibTransId="{F50FD868-F2A7-48E7-A2AB-6E1E8D058A40}"/>
    <dgm:cxn modelId="{1A2F7293-4FFF-49B4-96A0-4833787345E9}" srcId="{703609EF-F5DC-48AC-861B-E47BA164FA53}" destId="{677951B3-5C70-4979-82C9-0E14809A1DCF}" srcOrd="2" destOrd="0" parTransId="{D026B875-CDDC-443C-B09C-7DD268CCABC2}" sibTransId="{DCEB8AD6-CAFC-44A1-9457-E13EBB3F7B7D}"/>
    <dgm:cxn modelId="{73186D95-F8B8-4518-87EB-87499594A286}" type="presOf" srcId="{3423174F-86AB-4302-B760-29270A6FC9E1}" destId="{10AF61A6-C5EC-4657-89D1-1660658002EE}" srcOrd="0" destOrd="0" presId="urn:microsoft.com/office/officeart/2005/8/layout/StepDownProcess"/>
    <dgm:cxn modelId="{A0D8079D-39A5-4AAE-B465-338C0C83AEC0}" type="presOf" srcId="{41D5CD80-09A1-4B2D-B46D-9581C08C5B4E}" destId="{8611902E-F627-4052-A5FF-EFAE704DBF5C}" srcOrd="0" destOrd="0" presId="urn:microsoft.com/office/officeart/2005/8/layout/StepDownProcess"/>
    <dgm:cxn modelId="{A0A9FBA5-67F8-428C-A4CD-1EAD4822DD4A}" type="presOf" srcId="{EC8E06A6-5811-464C-AC63-0DAF3C788222}" destId="{5515B0E1-B883-4239-B42B-048C8CF8C47C}" srcOrd="0" destOrd="0" presId="urn:microsoft.com/office/officeart/2005/8/layout/StepDownProcess"/>
    <dgm:cxn modelId="{5E5E4CAC-9594-43CC-8D3C-D95726B0A76B}" type="presOf" srcId="{FB7575DA-E159-439B-9F5B-B6741E8E5C41}" destId="{D917A64E-7ED6-4DB8-BCF0-E29926AEBA03}" srcOrd="0" destOrd="0" presId="urn:microsoft.com/office/officeart/2005/8/layout/StepDownProcess"/>
    <dgm:cxn modelId="{1DD1D5BB-E485-4DF7-9C4A-F19D415D2D3D}" type="presOf" srcId="{B04060D1-9732-494C-8F30-406FACAAA5EF}" destId="{BEF9C403-77B7-4937-90B4-158FD30F0951}" srcOrd="0" destOrd="0" presId="urn:microsoft.com/office/officeart/2005/8/layout/StepDownProcess"/>
    <dgm:cxn modelId="{1AC4A5BF-5A39-4A1D-8C7C-230A12BA0204}" type="presOf" srcId="{8C42DBDB-9A21-40A8-8343-8DDC05F19B69}" destId="{49C559FB-101A-49F8-ABA9-837AD4053029}" srcOrd="0" destOrd="0" presId="urn:microsoft.com/office/officeart/2005/8/layout/StepDownProcess"/>
    <dgm:cxn modelId="{70E74FCD-63DD-44BB-80CF-EFBAD456E980}" type="presOf" srcId="{C625F9E4-6AF8-4198-B060-FDFD373F10FC}" destId="{56EDE3D9-7B7E-4D2E-AD38-82AD1FE63D10}" srcOrd="0" destOrd="0" presId="urn:microsoft.com/office/officeart/2005/8/layout/StepDownProcess"/>
    <dgm:cxn modelId="{77E1D0D0-9D15-47F8-9EFE-0891063D98C7}" type="presOf" srcId="{677951B3-5C70-4979-82C9-0E14809A1DCF}" destId="{C8375912-6056-45D1-B03D-313CDEF02EA6}" srcOrd="0" destOrd="0" presId="urn:microsoft.com/office/officeart/2005/8/layout/StepDownProcess"/>
    <dgm:cxn modelId="{5B9140D3-97CD-44DF-BDAD-8BF3EF193C68}" srcId="{FB7575DA-E159-439B-9F5B-B6741E8E5C41}" destId="{C625F9E4-6AF8-4198-B060-FDFD373F10FC}" srcOrd="0" destOrd="0" parTransId="{54D297CA-3B93-4BF0-89D1-C79CAE941474}" sibTransId="{5095735A-6B23-42F8-8E1E-C6FBE4FD5FC5}"/>
    <dgm:cxn modelId="{380558DF-C8D0-45EB-9551-08A005314D4D}" srcId="{703609EF-F5DC-48AC-861B-E47BA164FA53}" destId="{FB7575DA-E159-439B-9F5B-B6741E8E5C41}" srcOrd="4" destOrd="0" parTransId="{57AC28C6-3A5F-4442-A52D-8566246AD34D}" sibTransId="{19BAF111-FD3F-47A5-B5D0-371B18B97708}"/>
    <dgm:cxn modelId="{9355ECEC-DBA4-4080-9BB5-FE55DAD72C31}" srcId="{3423174F-86AB-4302-B760-29270A6FC9E1}" destId="{E7A7BCCE-1FB0-4DB9-A505-0E338886DB4D}" srcOrd="0" destOrd="0" parTransId="{9F6F4A27-7421-4F80-9B72-4C813E88D27A}" sibTransId="{8D827A2A-F784-4BF2-B067-B5497FCCD1EF}"/>
    <dgm:cxn modelId="{E9E3656C-2981-4678-AD52-1FC7A55FA990}" type="presParOf" srcId="{C449E27C-46E5-4425-81C1-1F56675E90C8}" destId="{5A627A9C-470C-4996-B367-9F93F48D057B}" srcOrd="0" destOrd="0" presId="urn:microsoft.com/office/officeart/2005/8/layout/StepDownProcess"/>
    <dgm:cxn modelId="{9DD42570-4C64-42B2-A70A-79283FA10E33}" type="presParOf" srcId="{5A627A9C-470C-4996-B367-9F93F48D057B}" destId="{CDC52A9C-31F0-4769-A7EC-3B15BA13F172}" srcOrd="0" destOrd="0" presId="urn:microsoft.com/office/officeart/2005/8/layout/StepDownProcess"/>
    <dgm:cxn modelId="{87BCF35A-7E29-4270-A4D4-5DF2A2EDAB69}" type="presParOf" srcId="{5A627A9C-470C-4996-B367-9F93F48D057B}" destId="{10AF61A6-C5EC-4657-89D1-1660658002EE}" srcOrd="1" destOrd="0" presId="urn:microsoft.com/office/officeart/2005/8/layout/StepDownProcess"/>
    <dgm:cxn modelId="{B18F7FB5-17DF-4DDE-9699-525C94544452}" type="presParOf" srcId="{5A627A9C-470C-4996-B367-9F93F48D057B}" destId="{41BAD27D-281C-408F-B4C0-22950535C353}" srcOrd="2" destOrd="0" presId="urn:microsoft.com/office/officeart/2005/8/layout/StepDownProcess"/>
    <dgm:cxn modelId="{55A938EF-D0CD-4654-94DD-EEFD19D93E7E}" type="presParOf" srcId="{C449E27C-46E5-4425-81C1-1F56675E90C8}" destId="{4DC0500C-F4E6-4E04-A53E-8BE0DEEBEA8C}" srcOrd="1" destOrd="0" presId="urn:microsoft.com/office/officeart/2005/8/layout/StepDownProcess"/>
    <dgm:cxn modelId="{C943DC4D-B0E8-4CE0-98D9-49ACC5C5D0AB}" type="presParOf" srcId="{C449E27C-46E5-4425-81C1-1F56675E90C8}" destId="{35068D92-59BD-458F-A9CC-AAA31C85BAD3}" srcOrd="2" destOrd="0" presId="urn:microsoft.com/office/officeart/2005/8/layout/StepDownProcess"/>
    <dgm:cxn modelId="{B49457BB-9C00-4581-B516-394EED40D885}" type="presParOf" srcId="{35068D92-59BD-458F-A9CC-AAA31C85BAD3}" destId="{2AE3114D-6B2A-4FED-AB4B-5677839D2208}" srcOrd="0" destOrd="0" presId="urn:microsoft.com/office/officeart/2005/8/layout/StepDownProcess"/>
    <dgm:cxn modelId="{BD841C00-1C9D-4935-89BD-700D8ED629D8}" type="presParOf" srcId="{35068D92-59BD-458F-A9CC-AAA31C85BAD3}" destId="{8611902E-F627-4052-A5FF-EFAE704DBF5C}" srcOrd="1" destOrd="0" presId="urn:microsoft.com/office/officeart/2005/8/layout/StepDownProcess"/>
    <dgm:cxn modelId="{EB39950F-1CAC-48B9-ADF3-7DE713A51966}" type="presParOf" srcId="{35068D92-59BD-458F-A9CC-AAA31C85BAD3}" destId="{BEF9C403-77B7-4937-90B4-158FD30F0951}" srcOrd="2" destOrd="0" presId="urn:microsoft.com/office/officeart/2005/8/layout/StepDownProcess"/>
    <dgm:cxn modelId="{571D89B3-CA49-4C3F-8512-860F06E54FFE}" type="presParOf" srcId="{C449E27C-46E5-4425-81C1-1F56675E90C8}" destId="{AF0727C5-FC1E-4AD5-9E01-3708696B0691}" srcOrd="3" destOrd="0" presId="urn:microsoft.com/office/officeart/2005/8/layout/StepDownProcess"/>
    <dgm:cxn modelId="{E1C8ECFD-C7AF-4022-86DA-204D2A308A03}" type="presParOf" srcId="{C449E27C-46E5-4425-81C1-1F56675E90C8}" destId="{2E36E66E-B74A-4E2E-8914-DA167148AE4D}" srcOrd="4" destOrd="0" presId="urn:microsoft.com/office/officeart/2005/8/layout/StepDownProcess"/>
    <dgm:cxn modelId="{241E9DED-69E8-4B8F-9335-5106ABD37F9E}" type="presParOf" srcId="{2E36E66E-B74A-4E2E-8914-DA167148AE4D}" destId="{DFE0F5F9-9A6C-45BD-A9A1-A177557A67E6}" srcOrd="0" destOrd="0" presId="urn:microsoft.com/office/officeart/2005/8/layout/StepDownProcess"/>
    <dgm:cxn modelId="{C43AE3CB-C803-4078-9206-84CA59BCCC1C}" type="presParOf" srcId="{2E36E66E-B74A-4E2E-8914-DA167148AE4D}" destId="{C8375912-6056-45D1-B03D-313CDEF02EA6}" srcOrd="1" destOrd="0" presId="urn:microsoft.com/office/officeart/2005/8/layout/StepDownProcess"/>
    <dgm:cxn modelId="{02673930-0BF2-4A30-82C4-090F9BB8AFFD}" type="presParOf" srcId="{2E36E66E-B74A-4E2E-8914-DA167148AE4D}" destId="{5515B0E1-B883-4239-B42B-048C8CF8C47C}" srcOrd="2" destOrd="0" presId="urn:microsoft.com/office/officeart/2005/8/layout/StepDownProcess"/>
    <dgm:cxn modelId="{2ACF155D-F791-444C-B547-2F0D38D70D1E}" type="presParOf" srcId="{C449E27C-46E5-4425-81C1-1F56675E90C8}" destId="{5FBA1485-C117-4086-85C6-70209105B61D}" srcOrd="5" destOrd="0" presId="urn:microsoft.com/office/officeart/2005/8/layout/StepDownProcess"/>
    <dgm:cxn modelId="{672556DC-630E-4924-ACE7-6471FF4900D9}" type="presParOf" srcId="{C449E27C-46E5-4425-81C1-1F56675E90C8}" destId="{BEA91E07-9F0C-43FB-88CE-167D2F783233}" srcOrd="6" destOrd="0" presId="urn:microsoft.com/office/officeart/2005/8/layout/StepDownProcess"/>
    <dgm:cxn modelId="{FC694A16-E4A0-4C7D-AD7C-65FF35E25E94}" type="presParOf" srcId="{BEA91E07-9F0C-43FB-88CE-167D2F783233}" destId="{AC9D4A74-FC6C-461C-9575-07AB2CFFC0C0}" srcOrd="0" destOrd="0" presId="urn:microsoft.com/office/officeart/2005/8/layout/StepDownProcess"/>
    <dgm:cxn modelId="{DB3ACD52-B142-4032-9518-B098B94A53B5}" type="presParOf" srcId="{BEA91E07-9F0C-43FB-88CE-167D2F783233}" destId="{DC9B48FE-53B0-48AF-941E-C87831F7B69F}" srcOrd="1" destOrd="0" presId="urn:microsoft.com/office/officeart/2005/8/layout/StepDownProcess"/>
    <dgm:cxn modelId="{870A4F7D-CCB6-418C-A727-ED0E0C842F76}" type="presParOf" srcId="{BEA91E07-9F0C-43FB-88CE-167D2F783233}" destId="{49C559FB-101A-49F8-ABA9-837AD4053029}" srcOrd="2" destOrd="0" presId="urn:microsoft.com/office/officeart/2005/8/layout/StepDownProcess"/>
    <dgm:cxn modelId="{A9D55FFC-6B66-4322-A235-FFC438F256C0}" type="presParOf" srcId="{C449E27C-46E5-4425-81C1-1F56675E90C8}" destId="{07A11053-418A-4138-94C1-1C69BA468E9B}" srcOrd="7" destOrd="0" presId="urn:microsoft.com/office/officeart/2005/8/layout/StepDownProcess"/>
    <dgm:cxn modelId="{B7DE8A1D-A1D5-4D59-ADE1-8C867BF094A7}" type="presParOf" srcId="{C449E27C-46E5-4425-81C1-1F56675E90C8}" destId="{5E186E0A-ABA1-4093-8D24-ADB8BF5EFCB4}" srcOrd="8" destOrd="0" presId="urn:microsoft.com/office/officeart/2005/8/layout/StepDownProcess"/>
    <dgm:cxn modelId="{C11448AD-0ACF-4708-86E7-A8C70FDF6E3F}" type="presParOf" srcId="{5E186E0A-ABA1-4093-8D24-ADB8BF5EFCB4}" destId="{D917A64E-7ED6-4DB8-BCF0-E29926AEBA03}" srcOrd="0" destOrd="0" presId="urn:microsoft.com/office/officeart/2005/8/layout/StepDownProcess"/>
    <dgm:cxn modelId="{6487980F-CA27-436B-97A3-FE50EECB2AF9}" type="presParOf" srcId="{5E186E0A-ABA1-4093-8D24-ADB8BF5EFCB4}" destId="{56EDE3D9-7B7E-4D2E-AD38-82AD1FE63D10}"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411FBC-3AD0-4265-AE44-D9E630177FE8}" type="doc">
      <dgm:prSet loTypeId="urn:microsoft.com/office/officeart/2005/8/layout/chevron2" loCatId="process" qsTypeId="urn:microsoft.com/office/officeart/2005/8/quickstyle/3d2" qsCatId="3D" csTypeId="urn:microsoft.com/office/officeart/2005/8/colors/accent1_4" csCatId="accent1" phldr="1"/>
      <dgm:spPr/>
      <dgm:t>
        <a:bodyPr/>
        <a:lstStyle/>
        <a:p>
          <a:endParaRPr lang="en-US"/>
        </a:p>
      </dgm:t>
    </dgm:pt>
    <dgm:pt modelId="{464BEF7C-FC22-434E-9151-25D34749CD64}">
      <dgm:prSet phldrT="[Text]"/>
      <dgm:spPr/>
      <dgm:t>
        <a:bodyPr/>
        <a:lstStyle/>
        <a:p>
          <a:r>
            <a:rPr lang="en-US" b="1" dirty="0">
              <a:latin typeface="+mn-lt"/>
              <a:cs typeface="Arial" pitchFamily="34" charset="0"/>
            </a:rPr>
            <a:t>Define</a:t>
          </a:r>
        </a:p>
      </dgm:t>
    </dgm:pt>
    <dgm:pt modelId="{3B64B649-E4BD-47D2-BB99-6A490424B553}" type="parTrans" cxnId="{A3D7B5A7-C88B-4BF5-A115-E2A46C2B0E3B}">
      <dgm:prSet/>
      <dgm:spPr/>
      <dgm:t>
        <a:bodyPr/>
        <a:lstStyle/>
        <a:p>
          <a:endParaRPr lang="en-US">
            <a:latin typeface="Arial" pitchFamily="34" charset="0"/>
            <a:cs typeface="Arial" pitchFamily="34" charset="0"/>
          </a:endParaRPr>
        </a:p>
      </dgm:t>
    </dgm:pt>
    <dgm:pt modelId="{A157ABD9-0B49-4C62-84F5-B06E1293C868}" type="sibTrans" cxnId="{A3D7B5A7-C88B-4BF5-A115-E2A46C2B0E3B}">
      <dgm:prSet/>
      <dgm:spPr/>
      <dgm:t>
        <a:bodyPr/>
        <a:lstStyle/>
        <a:p>
          <a:endParaRPr lang="en-US">
            <a:latin typeface="Arial" pitchFamily="34" charset="0"/>
            <a:cs typeface="Arial" pitchFamily="34" charset="0"/>
          </a:endParaRPr>
        </a:p>
      </dgm:t>
    </dgm:pt>
    <dgm:pt modelId="{FA292069-2301-455B-B560-D711144CCD8D}">
      <dgm:prSet phldrT="[Text]" custT="1"/>
      <dgm:spPr/>
      <dgm:t>
        <a:bodyPr/>
        <a:lstStyle/>
        <a:p>
          <a:r>
            <a:rPr lang="en-US" sz="1600" b="1" dirty="0">
              <a:solidFill>
                <a:schemeClr val="accent4"/>
              </a:solidFill>
              <a:latin typeface="+mn-lt"/>
              <a:cs typeface="Arial" pitchFamily="34" charset="0"/>
            </a:rPr>
            <a:t>Goal</a:t>
          </a:r>
          <a:r>
            <a:rPr lang="en-US" sz="1600" dirty="0">
              <a:latin typeface="+mn-lt"/>
              <a:cs typeface="Arial" pitchFamily="34" charset="0"/>
            </a:rPr>
            <a:t>: Problem Statement, Objective, Business Case, Project Scope, Team</a:t>
          </a:r>
        </a:p>
      </dgm:t>
    </dgm:pt>
    <dgm:pt modelId="{4DF4828D-4A0C-4E28-A04C-DD302A5BFA68}" type="parTrans" cxnId="{AF991558-3031-44E5-BB54-F66EE52094EE}">
      <dgm:prSet/>
      <dgm:spPr/>
      <dgm:t>
        <a:bodyPr/>
        <a:lstStyle/>
        <a:p>
          <a:endParaRPr lang="en-US">
            <a:latin typeface="Arial" pitchFamily="34" charset="0"/>
            <a:cs typeface="Arial" pitchFamily="34" charset="0"/>
          </a:endParaRPr>
        </a:p>
      </dgm:t>
    </dgm:pt>
    <dgm:pt modelId="{C62B54AE-1246-4735-8EFD-2B45ABAFCA4A}" type="sibTrans" cxnId="{AF991558-3031-44E5-BB54-F66EE52094EE}">
      <dgm:prSet/>
      <dgm:spPr/>
      <dgm:t>
        <a:bodyPr/>
        <a:lstStyle/>
        <a:p>
          <a:endParaRPr lang="en-US">
            <a:latin typeface="Arial" pitchFamily="34" charset="0"/>
            <a:cs typeface="Arial" pitchFamily="34" charset="0"/>
          </a:endParaRPr>
        </a:p>
      </dgm:t>
    </dgm:pt>
    <dgm:pt modelId="{492090E0-B0DD-4585-8A06-1715BC72D701}">
      <dgm:prSet phldrT="[Text]" custT="1"/>
      <dgm:spPr/>
      <dgm:t>
        <a:bodyPr/>
        <a:lstStyle/>
        <a:p>
          <a:r>
            <a:rPr lang="en-US" sz="1600" b="1" dirty="0">
              <a:latin typeface="+mn-lt"/>
              <a:cs typeface="Arial" pitchFamily="34" charset="0"/>
            </a:rPr>
            <a:t>Main Tools</a:t>
          </a:r>
          <a:r>
            <a:rPr lang="en-US" sz="1600" dirty="0">
              <a:latin typeface="+mn-lt"/>
              <a:cs typeface="Arial" pitchFamily="34" charset="0"/>
            </a:rPr>
            <a:t>: Project Charter, Pareto, Process Maps</a:t>
          </a:r>
        </a:p>
      </dgm:t>
    </dgm:pt>
    <dgm:pt modelId="{E2945367-F6C8-4D00-BC99-F847272FF987}" type="parTrans" cxnId="{72CE89AA-8150-44F4-B421-C21505AFFBAF}">
      <dgm:prSet/>
      <dgm:spPr/>
      <dgm:t>
        <a:bodyPr/>
        <a:lstStyle/>
        <a:p>
          <a:endParaRPr lang="en-US">
            <a:latin typeface="Arial" pitchFamily="34" charset="0"/>
            <a:cs typeface="Arial" pitchFamily="34" charset="0"/>
          </a:endParaRPr>
        </a:p>
      </dgm:t>
    </dgm:pt>
    <dgm:pt modelId="{04EB40EB-19E1-4E1B-9851-47BA04C3FF09}" type="sibTrans" cxnId="{72CE89AA-8150-44F4-B421-C21505AFFBAF}">
      <dgm:prSet/>
      <dgm:spPr/>
      <dgm:t>
        <a:bodyPr/>
        <a:lstStyle/>
        <a:p>
          <a:endParaRPr lang="en-US">
            <a:latin typeface="Arial" pitchFamily="34" charset="0"/>
            <a:cs typeface="Arial" pitchFamily="34" charset="0"/>
          </a:endParaRPr>
        </a:p>
      </dgm:t>
    </dgm:pt>
    <dgm:pt modelId="{FAFF0F42-46E5-4807-A9A6-17D2CFC75416}">
      <dgm:prSet phldrT="[Text]"/>
      <dgm:spPr/>
      <dgm:t>
        <a:bodyPr/>
        <a:lstStyle/>
        <a:p>
          <a:r>
            <a:rPr lang="en-US" b="1" dirty="0">
              <a:latin typeface="+mn-lt"/>
              <a:cs typeface="Arial" pitchFamily="34" charset="0"/>
            </a:rPr>
            <a:t>Measure</a:t>
          </a:r>
        </a:p>
      </dgm:t>
    </dgm:pt>
    <dgm:pt modelId="{B33191F9-C019-486C-9009-068ABF156FC2}" type="parTrans" cxnId="{EEB8E1FF-37CD-4B8B-BC5E-241C4FF52255}">
      <dgm:prSet/>
      <dgm:spPr/>
      <dgm:t>
        <a:bodyPr/>
        <a:lstStyle/>
        <a:p>
          <a:endParaRPr lang="en-US">
            <a:latin typeface="Arial" pitchFamily="34" charset="0"/>
            <a:cs typeface="Arial" pitchFamily="34" charset="0"/>
          </a:endParaRPr>
        </a:p>
      </dgm:t>
    </dgm:pt>
    <dgm:pt modelId="{79ABD9CC-A38A-46F0-9F1E-03AFCDC471FC}" type="sibTrans" cxnId="{EEB8E1FF-37CD-4B8B-BC5E-241C4FF52255}">
      <dgm:prSet/>
      <dgm:spPr/>
      <dgm:t>
        <a:bodyPr/>
        <a:lstStyle/>
        <a:p>
          <a:endParaRPr lang="en-US">
            <a:latin typeface="Arial" pitchFamily="34" charset="0"/>
            <a:cs typeface="Arial" pitchFamily="34" charset="0"/>
          </a:endParaRPr>
        </a:p>
      </dgm:t>
    </dgm:pt>
    <dgm:pt modelId="{3B0659C4-642C-4823-B494-31056FB0F051}">
      <dgm:prSet phldrT="[Text]" custT="1"/>
      <dgm:spPr/>
      <dgm:t>
        <a:bodyPr/>
        <a:lstStyle/>
        <a:p>
          <a:r>
            <a:rPr lang="en-US" sz="1600" b="1" dirty="0">
              <a:solidFill>
                <a:schemeClr val="accent4"/>
              </a:solidFill>
              <a:latin typeface="+mn-lt"/>
              <a:cs typeface="Arial" pitchFamily="34" charset="0"/>
            </a:rPr>
            <a:t>Goal</a:t>
          </a:r>
          <a:r>
            <a:rPr lang="en-US" sz="1600" dirty="0">
              <a:latin typeface="+mn-lt"/>
              <a:cs typeface="Arial" pitchFamily="34" charset="0"/>
            </a:rPr>
            <a:t>: Brainstorm/Prioritize Possible x’s, Validate measurement, Capability</a:t>
          </a:r>
        </a:p>
      </dgm:t>
    </dgm:pt>
    <dgm:pt modelId="{5BA93E7D-90F6-4665-B257-35E1B37C14E4}" type="parTrans" cxnId="{EC377481-7D36-4D81-A645-090160C2C787}">
      <dgm:prSet/>
      <dgm:spPr/>
      <dgm:t>
        <a:bodyPr/>
        <a:lstStyle/>
        <a:p>
          <a:endParaRPr lang="en-US">
            <a:latin typeface="Arial" pitchFamily="34" charset="0"/>
            <a:cs typeface="Arial" pitchFamily="34" charset="0"/>
          </a:endParaRPr>
        </a:p>
      </dgm:t>
    </dgm:pt>
    <dgm:pt modelId="{6003853C-B171-4B8C-A8BE-6273F48051AE}" type="sibTrans" cxnId="{EC377481-7D36-4D81-A645-090160C2C787}">
      <dgm:prSet/>
      <dgm:spPr/>
      <dgm:t>
        <a:bodyPr/>
        <a:lstStyle/>
        <a:p>
          <a:endParaRPr lang="en-US">
            <a:latin typeface="Arial" pitchFamily="34" charset="0"/>
            <a:cs typeface="Arial" pitchFamily="34" charset="0"/>
          </a:endParaRPr>
        </a:p>
      </dgm:t>
    </dgm:pt>
    <dgm:pt modelId="{9885F40F-3F7D-469B-8728-0A5641483A36}">
      <dgm:prSet phldrT="[Text]" custT="1"/>
      <dgm:spPr/>
      <dgm:t>
        <a:bodyPr/>
        <a:lstStyle/>
        <a:p>
          <a:r>
            <a:rPr lang="en-US" sz="1600" b="1" dirty="0">
              <a:latin typeface="+mn-lt"/>
              <a:cs typeface="Arial" pitchFamily="34" charset="0"/>
            </a:rPr>
            <a:t>Tools</a:t>
          </a:r>
          <a:r>
            <a:rPr lang="en-US" sz="1600" dirty="0">
              <a:latin typeface="+mn-lt"/>
              <a:cs typeface="Arial" pitchFamily="34" charset="0"/>
            </a:rPr>
            <a:t>: Basic Statistics, C &amp; E, XY Matrix, Capability Analysis, MSA, Process Maps, Control Charts </a:t>
          </a:r>
        </a:p>
      </dgm:t>
    </dgm:pt>
    <dgm:pt modelId="{0116D08E-AE90-4306-8266-6DB711EC0672}" type="parTrans" cxnId="{C5C7B7DF-1754-43EB-9623-F43E856934C3}">
      <dgm:prSet/>
      <dgm:spPr/>
      <dgm:t>
        <a:bodyPr/>
        <a:lstStyle/>
        <a:p>
          <a:endParaRPr lang="en-US">
            <a:latin typeface="Arial" pitchFamily="34" charset="0"/>
            <a:cs typeface="Arial" pitchFamily="34" charset="0"/>
          </a:endParaRPr>
        </a:p>
      </dgm:t>
    </dgm:pt>
    <dgm:pt modelId="{7DEE4902-C473-478C-A55C-F904FEFC39F9}" type="sibTrans" cxnId="{C5C7B7DF-1754-43EB-9623-F43E856934C3}">
      <dgm:prSet/>
      <dgm:spPr/>
      <dgm:t>
        <a:bodyPr/>
        <a:lstStyle/>
        <a:p>
          <a:endParaRPr lang="en-US">
            <a:latin typeface="Arial" pitchFamily="34" charset="0"/>
            <a:cs typeface="Arial" pitchFamily="34" charset="0"/>
          </a:endParaRPr>
        </a:p>
      </dgm:t>
    </dgm:pt>
    <dgm:pt modelId="{347034AC-0C01-413C-9BF0-8AB12F2B62E9}">
      <dgm:prSet phldrT="[Text]"/>
      <dgm:spPr/>
      <dgm:t>
        <a:bodyPr/>
        <a:lstStyle/>
        <a:p>
          <a:r>
            <a:rPr lang="en-US" b="1" dirty="0">
              <a:latin typeface="+mn-lt"/>
              <a:cs typeface="Arial" pitchFamily="34" charset="0"/>
            </a:rPr>
            <a:t>Analyze</a:t>
          </a:r>
        </a:p>
      </dgm:t>
    </dgm:pt>
    <dgm:pt modelId="{B211B71B-859B-4E0C-9DBC-F513356713DE}" type="parTrans" cxnId="{EF12F2A9-2FD4-4DB7-87A6-541D2A553CF4}">
      <dgm:prSet/>
      <dgm:spPr/>
      <dgm:t>
        <a:bodyPr/>
        <a:lstStyle/>
        <a:p>
          <a:endParaRPr lang="en-US">
            <a:latin typeface="Arial" pitchFamily="34" charset="0"/>
            <a:cs typeface="Arial" pitchFamily="34" charset="0"/>
          </a:endParaRPr>
        </a:p>
      </dgm:t>
    </dgm:pt>
    <dgm:pt modelId="{0E5FC618-689E-4BDB-A307-380BC594A8F4}" type="sibTrans" cxnId="{EF12F2A9-2FD4-4DB7-87A6-541D2A553CF4}">
      <dgm:prSet/>
      <dgm:spPr/>
      <dgm:t>
        <a:bodyPr/>
        <a:lstStyle/>
        <a:p>
          <a:endParaRPr lang="en-US">
            <a:latin typeface="Arial" pitchFamily="34" charset="0"/>
            <a:cs typeface="Arial" pitchFamily="34" charset="0"/>
          </a:endParaRPr>
        </a:p>
      </dgm:t>
    </dgm:pt>
    <dgm:pt modelId="{D5671D2C-A6B3-4C6C-8AF2-13E4E82ABEEC}">
      <dgm:prSet phldrT="[Text]" custT="1"/>
      <dgm:spPr/>
      <dgm:t>
        <a:bodyPr/>
        <a:lstStyle/>
        <a:p>
          <a:r>
            <a:rPr lang="en-US" sz="1600" b="1" dirty="0">
              <a:solidFill>
                <a:schemeClr val="accent4"/>
              </a:solidFill>
              <a:latin typeface="+mn-lt"/>
              <a:cs typeface="Arial" pitchFamily="34" charset="0"/>
            </a:rPr>
            <a:t>Goal</a:t>
          </a:r>
          <a:r>
            <a:rPr lang="en-US" sz="1600" dirty="0">
              <a:latin typeface="+mn-lt"/>
              <a:cs typeface="Arial" pitchFamily="34" charset="0"/>
            </a:rPr>
            <a:t>: Identify critical x’s</a:t>
          </a:r>
        </a:p>
      </dgm:t>
    </dgm:pt>
    <dgm:pt modelId="{BBFA2809-4919-46F1-A4D6-59CB3C10B4EE}" type="parTrans" cxnId="{3222FEC3-CAFA-4F12-BF1E-4FBEB42BCAA2}">
      <dgm:prSet/>
      <dgm:spPr/>
      <dgm:t>
        <a:bodyPr/>
        <a:lstStyle/>
        <a:p>
          <a:endParaRPr lang="en-US">
            <a:latin typeface="Arial" pitchFamily="34" charset="0"/>
            <a:cs typeface="Arial" pitchFamily="34" charset="0"/>
          </a:endParaRPr>
        </a:p>
      </dgm:t>
    </dgm:pt>
    <dgm:pt modelId="{80EE8536-34A4-4CD2-8436-AA7BA7C46E54}" type="sibTrans" cxnId="{3222FEC3-CAFA-4F12-BF1E-4FBEB42BCAA2}">
      <dgm:prSet/>
      <dgm:spPr/>
      <dgm:t>
        <a:bodyPr/>
        <a:lstStyle/>
        <a:p>
          <a:endParaRPr lang="en-US">
            <a:latin typeface="Arial" pitchFamily="34" charset="0"/>
            <a:cs typeface="Arial" pitchFamily="34" charset="0"/>
          </a:endParaRPr>
        </a:p>
      </dgm:t>
    </dgm:pt>
    <dgm:pt modelId="{E30E6FD7-5EEC-4716-B78F-31A25E3315EB}">
      <dgm:prSet phldrT="[Text]" custT="1"/>
      <dgm:spPr/>
      <dgm:t>
        <a:bodyPr/>
        <a:lstStyle/>
        <a:p>
          <a:r>
            <a:rPr lang="en-US" sz="1600" b="1" dirty="0">
              <a:solidFill>
                <a:schemeClr val="accent4"/>
              </a:solidFill>
              <a:latin typeface="+mn-lt"/>
              <a:cs typeface="Arial" pitchFamily="34" charset="0"/>
            </a:rPr>
            <a:t>Goal</a:t>
          </a:r>
          <a:r>
            <a:rPr lang="en-US" sz="1600" dirty="0">
              <a:latin typeface="+mn-lt"/>
              <a:cs typeface="Arial" pitchFamily="34" charset="0"/>
            </a:rPr>
            <a:t>: Lock-in the Improvement</a:t>
          </a:r>
        </a:p>
      </dgm:t>
    </dgm:pt>
    <dgm:pt modelId="{F84BD684-8EC7-4AB2-8244-00003A7A4E57}" type="parTrans" cxnId="{BC852DCD-E667-4365-A760-CD1386009DFB}">
      <dgm:prSet/>
      <dgm:spPr/>
      <dgm:t>
        <a:bodyPr/>
        <a:lstStyle/>
        <a:p>
          <a:endParaRPr lang="en-US">
            <a:latin typeface="Arial" pitchFamily="34" charset="0"/>
            <a:cs typeface="Arial" pitchFamily="34" charset="0"/>
          </a:endParaRPr>
        </a:p>
      </dgm:t>
    </dgm:pt>
    <dgm:pt modelId="{DAC94BC5-19E1-4110-B05F-0CE8C5097257}" type="sibTrans" cxnId="{BC852DCD-E667-4365-A760-CD1386009DFB}">
      <dgm:prSet/>
      <dgm:spPr/>
      <dgm:t>
        <a:bodyPr/>
        <a:lstStyle/>
        <a:p>
          <a:endParaRPr lang="en-US">
            <a:latin typeface="Arial" pitchFamily="34" charset="0"/>
            <a:cs typeface="Arial" pitchFamily="34" charset="0"/>
          </a:endParaRPr>
        </a:p>
      </dgm:t>
    </dgm:pt>
    <dgm:pt modelId="{32F8C531-77A0-436A-A8EB-57C649323664}">
      <dgm:prSet phldrT="[Text]"/>
      <dgm:spPr/>
      <dgm:t>
        <a:bodyPr/>
        <a:lstStyle/>
        <a:p>
          <a:r>
            <a:rPr lang="en-US" b="1" dirty="0">
              <a:latin typeface="+mn-lt"/>
              <a:cs typeface="Arial" pitchFamily="34" charset="0"/>
            </a:rPr>
            <a:t>Improve</a:t>
          </a:r>
        </a:p>
      </dgm:t>
    </dgm:pt>
    <dgm:pt modelId="{5B5DDC35-E47C-4203-A1DB-49BF3DAC336D}" type="parTrans" cxnId="{5762E312-B8E0-4E2D-9AA4-531031ABC4E0}">
      <dgm:prSet/>
      <dgm:spPr/>
      <dgm:t>
        <a:bodyPr/>
        <a:lstStyle/>
        <a:p>
          <a:endParaRPr lang="en-US">
            <a:latin typeface="Arial" pitchFamily="34" charset="0"/>
            <a:cs typeface="Arial" pitchFamily="34" charset="0"/>
          </a:endParaRPr>
        </a:p>
      </dgm:t>
    </dgm:pt>
    <dgm:pt modelId="{AE73E079-3A07-4FB8-99CA-2109094A4482}" type="sibTrans" cxnId="{5762E312-B8E0-4E2D-9AA4-531031ABC4E0}">
      <dgm:prSet/>
      <dgm:spPr/>
      <dgm:t>
        <a:bodyPr/>
        <a:lstStyle/>
        <a:p>
          <a:endParaRPr lang="en-US">
            <a:latin typeface="Arial" pitchFamily="34" charset="0"/>
            <a:cs typeface="Arial" pitchFamily="34" charset="0"/>
          </a:endParaRPr>
        </a:p>
      </dgm:t>
    </dgm:pt>
    <dgm:pt modelId="{812576D4-6C16-4E9D-AFEA-B9406DD51493}">
      <dgm:prSet phldrT="[Text]"/>
      <dgm:spPr/>
      <dgm:t>
        <a:bodyPr/>
        <a:lstStyle/>
        <a:p>
          <a:r>
            <a:rPr lang="en-US" b="1" dirty="0">
              <a:latin typeface="+mn-lt"/>
              <a:cs typeface="Arial" pitchFamily="34" charset="0"/>
            </a:rPr>
            <a:t>Contro</a:t>
          </a:r>
          <a:r>
            <a:rPr lang="en-US" b="1" dirty="0">
              <a:latin typeface="Arial" pitchFamily="34" charset="0"/>
              <a:cs typeface="Arial" pitchFamily="34" charset="0"/>
            </a:rPr>
            <a:t>l</a:t>
          </a:r>
        </a:p>
      </dgm:t>
    </dgm:pt>
    <dgm:pt modelId="{7AF1FE6A-B790-4027-8D89-DAFC8358EF9F}" type="parTrans" cxnId="{21692E75-4777-43EA-8061-4367C936375F}">
      <dgm:prSet/>
      <dgm:spPr/>
      <dgm:t>
        <a:bodyPr/>
        <a:lstStyle/>
        <a:p>
          <a:endParaRPr lang="en-US">
            <a:latin typeface="Arial" pitchFamily="34" charset="0"/>
            <a:cs typeface="Arial" pitchFamily="34" charset="0"/>
          </a:endParaRPr>
        </a:p>
      </dgm:t>
    </dgm:pt>
    <dgm:pt modelId="{1B558015-883F-4F57-A8F3-94612D1B1648}" type="sibTrans" cxnId="{21692E75-4777-43EA-8061-4367C936375F}">
      <dgm:prSet/>
      <dgm:spPr/>
      <dgm:t>
        <a:bodyPr/>
        <a:lstStyle/>
        <a:p>
          <a:endParaRPr lang="en-US">
            <a:latin typeface="Arial" pitchFamily="34" charset="0"/>
            <a:cs typeface="Arial" pitchFamily="34" charset="0"/>
          </a:endParaRPr>
        </a:p>
      </dgm:t>
    </dgm:pt>
    <dgm:pt modelId="{D04D02B3-AA39-4DA1-9501-5F1387EA71FB}">
      <dgm:prSet phldrT="[Text]" custT="1"/>
      <dgm:spPr/>
      <dgm:t>
        <a:bodyPr/>
        <a:lstStyle/>
        <a:p>
          <a:r>
            <a:rPr lang="en-US" sz="1600" b="1" dirty="0">
              <a:latin typeface="+mn-lt"/>
              <a:cs typeface="Arial" pitchFamily="34" charset="0"/>
            </a:rPr>
            <a:t>Tools</a:t>
          </a:r>
          <a:r>
            <a:rPr lang="en-US" sz="1600" dirty="0">
              <a:latin typeface="+mn-lt"/>
              <a:cs typeface="Arial" pitchFamily="34" charset="0"/>
            </a:rPr>
            <a:t>: Hypotheses Tests (Normal/Non Normal), Regression and Correlation</a:t>
          </a:r>
        </a:p>
      </dgm:t>
    </dgm:pt>
    <dgm:pt modelId="{21FB77ED-4E00-4D90-ABBB-D890FF766743}" type="parTrans" cxnId="{001F0AB7-DDAB-4BE0-B715-929362344152}">
      <dgm:prSet/>
      <dgm:spPr/>
      <dgm:t>
        <a:bodyPr/>
        <a:lstStyle/>
        <a:p>
          <a:endParaRPr lang="en-US">
            <a:latin typeface="Arial" pitchFamily="34" charset="0"/>
            <a:cs typeface="Arial" pitchFamily="34" charset="0"/>
          </a:endParaRPr>
        </a:p>
      </dgm:t>
    </dgm:pt>
    <dgm:pt modelId="{B0CE5B82-7E66-4A02-96F7-5E208C5B3AA3}" type="sibTrans" cxnId="{001F0AB7-DDAB-4BE0-B715-929362344152}">
      <dgm:prSet/>
      <dgm:spPr/>
      <dgm:t>
        <a:bodyPr/>
        <a:lstStyle/>
        <a:p>
          <a:endParaRPr lang="en-US">
            <a:latin typeface="Arial" pitchFamily="34" charset="0"/>
            <a:cs typeface="Arial" pitchFamily="34" charset="0"/>
          </a:endParaRPr>
        </a:p>
      </dgm:t>
    </dgm:pt>
    <dgm:pt modelId="{0E6BF9A9-CA65-4E15-9114-430A03ACED9B}">
      <dgm:prSet phldrT="[Text]" custT="1"/>
      <dgm:spPr/>
      <dgm:t>
        <a:bodyPr/>
        <a:lstStyle/>
        <a:p>
          <a:r>
            <a:rPr lang="en-US" sz="1600" b="1" dirty="0">
              <a:solidFill>
                <a:schemeClr val="accent4"/>
              </a:solidFill>
              <a:latin typeface="+mn-lt"/>
              <a:cs typeface="Arial" pitchFamily="34" charset="0"/>
            </a:rPr>
            <a:t>Goal</a:t>
          </a:r>
          <a:r>
            <a:rPr lang="en-US" sz="1600" dirty="0">
              <a:latin typeface="+mn-lt"/>
              <a:cs typeface="Arial" pitchFamily="34" charset="0"/>
            </a:rPr>
            <a:t>: Design, Test, and Implement Improvement</a:t>
          </a:r>
        </a:p>
      </dgm:t>
    </dgm:pt>
    <dgm:pt modelId="{F63313DB-07BE-41C6-B0DB-5A5768DE3A7D}" type="parTrans" cxnId="{0B8C95B7-FFC5-46E1-B5C0-BE5F310C6E80}">
      <dgm:prSet/>
      <dgm:spPr/>
      <dgm:t>
        <a:bodyPr/>
        <a:lstStyle/>
        <a:p>
          <a:endParaRPr lang="en-US">
            <a:latin typeface="Arial" pitchFamily="34" charset="0"/>
            <a:cs typeface="Arial" pitchFamily="34" charset="0"/>
          </a:endParaRPr>
        </a:p>
      </dgm:t>
    </dgm:pt>
    <dgm:pt modelId="{B5010086-FE49-4684-94FA-4368FA29A6FD}" type="sibTrans" cxnId="{0B8C95B7-FFC5-46E1-B5C0-BE5F310C6E80}">
      <dgm:prSet/>
      <dgm:spPr/>
      <dgm:t>
        <a:bodyPr/>
        <a:lstStyle/>
        <a:p>
          <a:endParaRPr lang="en-US">
            <a:latin typeface="Arial" pitchFamily="34" charset="0"/>
            <a:cs typeface="Arial" pitchFamily="34" charset="0"/>
          </a:endParaRPr>
        </a:p>
      </dgm:t>
    </dgm:pt>
    <dgm:pt modelId="{4C727A0A-B543-4C84-8A5C-8695C451F64C}">
      <dgm:prSet phldrT="[Text]" custT="1"/>
      <dgm:spPr/>
      <dgm:t>
        <a:bodyPr/>
        <a:lstStyle/>
        <a:p>
          <a:r>
            <a:rPr lang="en-US" sz="1600" b="1" dirty="0">
              <a:latin typeface="+mn-lt"/>
              <a:cs typeface="Arial" pitchFamily="34" charset="0"/>
            </a:rPr>
            <a:t>Tools</a:t>
          </a:r>
          <a:r>
            <a:rPr lang="en-US" sz="1600" dirty="0">
              <a:latin typeface="+mn-lt"/>
              <a:cs typeface="Arial" pitchFamily="34" charset="0"/>
            </a:rPr>
            <a:t>: DOE, Implementation/Change/Communication Plan </a:t>
          </a:r>
        </a:p>
      </dgm:t>
    </dgm:pt>
    <dgm:pt modelId="{D43A8C11-4BB3-4441-81DF-B083023B6CE3}" type="parTrans" cxnId="{EA7A0F26-17BA-4C80-8ED4-678FAD34C7AE}">
      <dgm:prSet/>
      <dgm:spPr/>
      <dgm:t>
        <a:bodyPr/>
        <a:lstStyle/>
        <a:p>
          <a:endParaRPr lang="en-US">
            <a:latin typeface="Arial" pitchFamily="34" charset="0"/>
            <a:cs typeface="Arial" pitchFamily="34" charset="0"/>
          </a:endParaRPr>
        </a:p>
      </dgm:t>
    </dgm:pt>
    <dgm:pt modelId="{3CBC28A5-5EB8-4DE1-9BC8-581C1E692F50}" type="sibTrans" cxnId="{EA7A0F26-17BA-4C80-8ED4-678FAD34C7AE}">
      <dgm:prSet/>
      <dgm:spPr/>
      <dgm:t>
        <a:bodyPr/>
        <a:lstStyle/>
        <a:p>
          <a:endParaRPr lang="en-US">
            <a:latin typeface="Arial" pitchFamily="34" charset="0"/>
            <a:cs typeface="Arial" pitchFamily="34" charset="0"/>
          </a:endParaRPr>
        </a:p>
      </dgm:t>
    </dgm:pt>
    <dgm:pt modelId="{89A4DF94-9C57-4285-8022-A1C3775ACE58}">
      <dgm:prSet phldrT="[Text]" custT="1"/>
      <dgm:spPr/>
      <dgm:t>
        <a:bodyPr/>
        <a:lstStyle/>
        <a:p>
          <a:r>
            <a:rPr lang="en-US" sz="1600" b="1" dirty="0">
              <a:latin typeface="+mn-lt"/>
              <a:cs typeface="Arial" pitchFamily="34" charset="0"/>
            </a:rPr>
            <a:t>Tools</a:t>
          </a:r>
          <a:r>
            <a:rPr lang="en-US" sz="1600" dirty="0">
              <a:latin typeface="+mn-lt"/>
              <a:cs typeface="Arial" pitchFamily="34" charset="0"/>
            </a:rPr>
            <a:t>: Control Plan, Poka-Yoke, SPC, SOPs, Training Plans etc. </a:t>
          </a:r>
        </a:p>
      </dgm:t>
    </dgm:pt>
    <dgm:pt modelId="{7E1E614B-BF4E-4B38-BCD9-DE17E5C9FA0D}" type="parTrans" cxnId="{600112BE-3A73-4AE5-A1C3-704F6A3FEBF5}">
      <dgm:prSet/>
      <dgm:spPr/>
      <dgm:t>
        <a:bodyPr/>
        <a:lstStyle/>
        <a:p>
          <a:endParaRPr lang="en-US">
            <a:latin typeface="Arial" pitchFamily="34" charset="0"/>
            <a:cs typeface="Arial" pitchFamily="34" charset="0"/>
          </a:endParaRPr>
        </a:p>
      </dgm:t>
    </dgm:pt>
    <dgm:pt modelId="{C50892CE-7AE2-400B-BEDA-7D1C5788705D}" type="sibTrans" cxnId="{600112BE-3A73-4AE5-A1C3-704F6A3FEBF5}">
      <dgm:prSet/>
      <dgm:spPr/>
      <dgm:t>
        <a:bodyPr/>
        <a:lstStyle/>
        <a:p>
          <a:endParaRPr lang="en-US">
            <a:latin typeface="Arial" pitchFamily="34" charset="0"/>
            <a:cs typeface="Arial" pitchFamily="34" charset="0"/>
          </a:endParaRPr>
        </a:p>
      </dgm:t>
    </dgm:pt>
    <dgm:pt modelId="{338D5471-9274-475B-9E55-BAC3013678DE}" type="pres">
      <dgm:prSet presAssocID="{40411FBC-3AD0-4265-AE44-D9E630177FE8}" presName="linearFlow" presStyleCnt="0">
        <dgm:presLayoutVars>
          <dgm:dir/>
          <dgm:animLvl val="lvl"/>
          <dgm:resizeHandles val="exact"/>
        </dgm:presLayoutVars>
      </dgm:prSet>
      <dgm:spPr/>
    </dgm:pt>
    <dgm:pt modelId="{6B6CD0DD-6F16-47DF-9F32-2809252D8BB8}" type="pres">
      <dgm:prSet presAssocID="{464BEF7C-FC22-434E-9151-25D34749CD64}" presName="composite" presStyleCnt="0"/>
      <dgm:spPr/>
    </dgm:pt>
    <dgm:pt modelId="{3D002F6D-E429-40B0-A8BE-9C554F776B1A}" type="pres">
      <dgm:prSet presAssocID="{464BEF7C-FC22-434E-9151-25D34749CD64}" presName="parentText" presStyleLbl="alignNode1" presStyleIdx="0" presStyleCnt="5">
        <dgm:presLayoutVars>
          <dgm:chMax val="1"/>
          <dgm:bulletEnabled val="1"/>
        </dgm:presLayoutVars>
      </dgm:prSet>
      <dgm:spPr/>
    </dgm:pt>
    <dgm:pt modelId="{E10D1E9A-4B6D-495C-8DFA-31CBBDCCDBC8}" type="pres">
      <dgm:prSet presAssocID="{464BEF7C-FC22-434E-9151-25D34749CD64}" presName="descendantText" presStyleLbl="alignAcc1" presStyleIdx="0" presStyleCnt="5">
        <dgm:presLayoutVars>
          <dgm:bulletEnabled val="1"/>
        </dgm:presLayoutVars>
      </dgm:prSet>
      <dgm:spPr/>
    </dgm:pt>
    <dgm:pt modelId="{BF374272-B4AF-461D-AA7A-18D31F1FD50E}" type="pres">
      <dgm:prSet presAssocID="{A157ABD9-0B49-4C62-84F5-B06E1293C868}" presName="sp" presStyleCnt="0"/>
      <dgm:spPr/>
    </dgm:pt>
    <dgm:pt modelId="{6D5D0373-C337-451D-A184-34F87C8D79BC}" type="pres">
      <dgm:prSet presAssocID="{FAFF0F42-46E5-4807-A9A6-17D2CFC75416}" presName="composite" presStyleCnt="0"/>
      <dgm:spPr/>
    </dgm:pt>
    <dgm:pt modelId="{BC65B0E7-2344-4F9F-9F15-B393C6B4FBDF}" type="pres">
      <dgm:prSet presAssocID="{FAFF0F42-46E5-4807-A9A6-17D2CFC75416}" presName="parentText" presStyleLbl="alignNode1" presStyleIdx="1" presStyleCnt="5">
        <dgm:presLayoutVars>
          <dgm:chMax val="1"/>
          <dgm:bulletEnabled val="1"/>
        </dgm:presLayoutVars>
      </dgm:prSet>
      <dgm:spPr/>
    </dgm:pt>
    <dgm:pt modelId="{BCFF1836-0ABD-46E3-984A-BC1D5EF50243}" type="pres">
      <dgm:prSet presAssocID="{FAFF0F42-46E5-4807-A9A6-17D2CFC75416}" presName="descendantText" presStyleLbl="alignAcc1" presStyleIdx="1" presStyleCnt="5">
        <dgm:presLayoutVars>
          <dgm:bulletEnabled val="1"/>
        </dgm:presLayoutVars>
      </dgm:prSet>
      <dgm:spPr/>
    </dgm:pt>
    <dgm:pt modelId="{B05FE1D9-D9F3-4827-875A-2D702873F93B}" type="pres">
      <dgm:prSet presAssocID="{79ABD9CC-A38A-46F0-9F1E-03AFCDC471FC}" presName="sp" presStyleCnt="0"/>
      <dgm:spPr/>
    </dgm:pt>
    <dgm:pt modelId="{CE698A56-EAD7-4B64-B7ED-21DBC1123FB4}" type="pres">
      <dgm:prSet presAssocID="{347034AC-0C01-413C-9BF0-8AB12F2B62E9}" presName="composite" presStyleCnt="0"/>
      <dgm:spPr/>
    </dgm:pt>
    <dgm:pt modelId="{EC9FA2C9-5E4F-4B22-85E4-ADE232D7B588}" type="pres">
      <dgm:prSet presAssocID="{347034AC-0C01-413C-9BF0-8AB12F2B62E9}" presName="parentText" presStyleLbl="alignNode1" presStyleIdx="2" presStyleCnt="5">
        <dgm:presLayoutVars>
          <dgm:chMax val="1"/>
          <dgm:bulletEnabled val="1"/>
        </dgm:presLayoutVars>
      </dgm:prSet>
      <dgm:spPr/>
    </dgm:pt>
    <dgm:pt modelId="{EFB35301-3C81-4AFC-963E-A9533A6E6DED}" type="pres">
      <dgm:prSet presAssocID="{347034AC-0C01-413C-9BF0-8AB12F2B62E9}" presName="descendantText" presStyleLbl="alignAcc1" presStyleIdx="2" presStyleCnt="5">
        <dgm:presLayoutVars>
          <dgm:bulletEnabled val="1"/>
        </dgm:presLayoutVars>
      </dgm:prSet>
      <dgm:spPr/>
    </dgm:pt>
    <dgm:pt modelId="{6F72F142-6107-4457-816A-F8044EF1D0E4}" type="pres">
      <dgm:prSet presAssocID="{0E5FC618-689E-4BDB-A307-380BC594A8F4}" presName="sp" presStyleCnt="0"/>
      <dgm:spPr/>
    </dgm:pt>
    <dgm:pt modelId="{CFC72AA3-4D66-4A12-B1A8-9A5CF5E933F4}" type="pres">
      <dgm:prSet presAssocID="{32F8C531-77A0-436A-A8EB-57C649323664}" presName="composite" presStyleCnt="0"/>
      <dgm:spPr/>
    </dgm:pt>
    <dgm:pt modelId="{3B6CE18B-F5BD-49DB-8936-4B47DE37335B}" type="pres">
      <dgm:prSet presAssocID="{32F8C531-77A0-436A-A8EB-57C649323664}" presName="parentText" presStyleLbl="alignNode1" presStyleIdx="3" presStyleCnt="5">
        <dgm:presLayoutVars>
          <dgm:chMax val="1"/>
          <dgm:bulletEnabled val="1"/>
        </dgm:presLayoutVars>
      </dgm:prSet>
      <dgm:spPr/>
    </dgm:pt>
    <dgm:pt modelId="{73845D5A-426F-477B-A8C0-95621EEDA9B9}" type="pres">
      <dgm:prSet presAssocID="{32F8C531-77A0-436A-A8EB-57C649323664}" presName="descendantText" presStyleLbl="alignAcc1" presStyleIdx="3" presStyleCnt="5">
        <dgm:presLayoutVars>
          <dgm:bulletEnabled val="1"/>
        </dgm:presLayoutVars>
      </dgm:prSet>
      <dgm:spPr/>
    </dgm:pt>
    <dgm:pt modelId="{13B5B0D3-868A-498A-96FF-FB092FB7649F}" type="pres">
      <dgm:prSet presAssocID="{AE73E079-3A07-4FB8-99CA-2109094A4482}" presName="sp" presStyleCnt="0"/>
      <dgm:spPr/>
    </dgm:pt>
    <dgm:pt modelId="{4C5A295D-12E5-43EB-940E-24505835D28C}" type="pres">
      <dgm:prSet presAssocID="{812576D4-6C16-4E9D-AFEA-B9406DD51493}" presName="composite" presStyleCnt="0"/>
      <dgm:spPr/>
    </dgm:pt>
    <dgm:pt modelId="{67BD89A3-265D-4B6D-9A56-5FA397003040}" type="pres">
      <dgm:prSet presAssocID="{812576D4-6C16-4E9D-AFEA-B9406DD51493}" presName="parentText" presStyleLbl="alignNode1" presStyleIdx="4" presStyleCnt="5">
        <dgm:presLayoutVars>
          <dgm:chMax val="1"/>
          <dgm:bulletEnabled val="1"/>
        </dgm:presLayoutVars>
      </dgm:prSet>
      <dgm:spPr/>
    </dgm:pt>
    <dgm:pt modelId="{6280533E-F70F-4DD5-BA3A-F865444F67D2}" type="pres">
      <dgm:prSet presAssocID="{812576D4-6C16-4E9D-AFEA-B9406DD51493}" presName="descendantText" presStyleLbl="alignAcc1" presStyleIdx="4" presStyleCnt="5">
        <dgm:presLayoutVars>
          <dgm:bulletEnabled val="1"/>
        </dgm:presLayoutVars>
      </dgm:prSet>
      <dgm:spPr/>
    </dgm:pt>
  </dgm:ptLst>
  <dgm:cxnLst>
    <dgm:cxn modelId="{F2E0D403-CB8C-4999-B82B-EB697116559F}" type="presOf" srcId="{40411FBC-3AD0-4265-AE44-D9E630177FE8}" destId="{338D5471-9274-475B-9E55-BAC3013678DE}" srcOrd="0" destOrd="0" presId="urn:microsoft.com/office/officeart/2005/8/layout/chevron2"/>
    <dgm:cxn modelId="{EE20D90A-0EE5-4AAE-851C-D16F388D3CC5}" type="presOf" srcId="{D5671D2C-A6B3-4C6C-8AF2-13E4E82ABEEC}" destId="{EFB35301-3C81-4AFC-963E-A9533A6E6DED}" srcOrd="0" destOrd="0" presId="urn:microsoft.com/office/officeart/2005/8/layout/chevron2"/>
    <dgm:cxn modelId="{07371E0E-954C-40D3-A152-8F8E0C4C35C2}" type="presOf" srcId="{FA292069-2301-455B-B560-D711144CCD8D}" destId="{E10D1E9A-4B6D-495C-8DFA-31CBBDCCDBC8}" srcOrd="0" destOrd="0" presId="urn:microsoft.com/office/officeart/2005/8/layout/chevron2"/>
    <dgm:cxn modelId="{5762E312-B8E0-4E2D-9AA4-531031ABC4E0}" srcId="{40411FBC-3AD0-4265-AE44-D9E630177FE8}" destId="{32F8C531-77A0-436A-A8EB-57C649323664}" srcOrd="3" destOrd="0" parTransId="{5B5DDC35-E47C-4203-A1DB-49BF3DAC336D}" sibTransId="{AE73E079-3A07-4FB8-99CA-2109094A4482}"/>
    <dgm:cxn modelId="{48275813-DFBC-4164-A7B7-D0C752AE065D}" type="presOf" srcId="{89A4DF94-9C57-4285-8022-A1C3775ACE58}" destId="{6280533E-F70F-4DD5-BA3A-F865444F67D2}" srcOrd="0" destOrd="1" presId="urn:microsoft.com/office/officeart/2005/8/layout/chevron2"/>
    <dgm:cxn modelId="{EA7A0F26-17BA-4C80-8ED4-678FAD34C7AE}" srcId="{32F8C531-77A0-436A-A8EB-57C649323664}" destId="{4C727A0A-B543-4C84-8A5C-8695C451F64C}" srcOrd="1" destOrd="0" parTransId="{D43A8C11-4BB3-4441-81DF-B083023B6CE3}" sibTransId="{3CBC28A5-5EB8-4DE1-9BC8-581C1E692F50}"/>
    <dgm:cxn modelId="{1522512D-391F-4A46-9821-67080F6A0FD2}" type="presOf" srcId="{FAFF0F42-46E5-4807-A9A6-17D2CFC75416}" destId="{BC65B0E7-2344-4F9F-9F15-B393C6B4FBDF}" srcOrd="0" destOrd="0" presId="urn:microsoft.com/office/officeart/2005/8/layout/chevron2"/>
    <dgm:cxn modelId="{DC5CE83B-BD89-46E1-9D96-433B99FF4AF9}" type="presOf" srcId="{0E6BF9A9-CA65-4E15-9114-430A03ACED9B}" destId="{73845D5A-426F-477B-A8C0-95621EEDA9B9}" srcOrd="0" destOrd="0" presId="urn:microsoft.com/office/officeart/2005/8/layout/chevron2"/>
    <dgm:cxn modelId="{00359867-BE98-4D9A-9A79-24480A912070}" type="presOf" srcId="{32F8C531-77A0-436A-A8EB-57C649323664}" destId="{3B6CE18B-F5BD-49DB-8936-4B47DE37335B}" srcOrd="0" destOrd="0" presId="urn:microsoft.com/office/officeart/2005/8/layout/chevron2"/>
    <dgm:cxn modelId="{B0056372-9D28-463E-B2BB-98FE3491C675}" type="presOf" srcId="{9885F40F-3F7D-469B-8728-0A5641483A36}" destId="{BCFF1836-0ABD-46E3-984A-BC1D5EF50243}" srcOrd="0" destOrd="1" presId="urn:microsoft.com/office/officeart/2005/8/layout/chevron2"/>
    <dgm:cxn modelId="{21692E75-4777-43EA-8061-4367C936375F}" srcId="{40411FBC-3AD0-4265-AE44-D9E630177FE8}" destId="{812576D4-6C16-4E9D-AFEA-B9406DD51493}" srcOrd="4" destOrd="0" parTransId="{7AF1FE6A-B790-4027-8D89-DAFC8358EF9F}" sibTransId="{1B558015-883F-4F57-A8F3-94612D1B1648}"/>
    <dgm:cxn modelId="{B902A457-103A-40CB-B7D6-11E4225CBB3E}" type="presOf" srcId="{812576D4-6C16-4E9D-AFEA-B9406DD51493}" destId="{67BD89A3-265D-4B6D-9A56-5FA397003040}" srcOrd="0" destOrd="0" presId="urn:microsoft.com/office/officeart/2005/8/layout/chevron2"/>
    <dgm:cxn modelId="{AF991558-3031-44E5-BB54-F66EE52094EE}" srcId="{464BEF7C-FC22-434E-9151-25D34749CD64}" destId="{FA292069-2301-455B-B560-D711144CCD8D}" srcOrd="0" destOrd="0" parTransId="{4DF4828D-4A0C-4E28-A04C-DD302A5BFA68}" sibTransId="{C62B54AE-1246-4735-8EFD-2B45ABAFCA4A}"/>
    <dgm:cxn modelId="{EC377481-7D36-4D81-A645-090160C2C787}" srcId="{FAFF0F42-46E5-4807-A9A6-17D2CFC75416}" destId="{3B0659C4-642C-4823-B494-31056FB0F051}" srcOrd="0" destOrd="0" parTransId="{5BA93E7D-90F6-4665-B257-35E1B37C14E4}" sibTransId="{6003853C-B171-4B8C-A8BE-6273F48051AE}"/>
    <dgm:cxn modelId="{A263CD90-B1DB-42CF-865B-333D5B909AF5}" type="presOf" srcId="{464BEF7C-FC22-434E-9151-25D34749CD64}" destId="{3D002F6D-E429-40B0-A8BE-9C554F776B1A}" srcOrd="0" destOrd="0" presId="urn:microsoft.com/office/officeart/2005/8/layout/chevron2"/>
    <dgm:cxn modelId="{E207EF90-0D4F-4645-8437-D95290AEB64F}" type="presOf" srcId="{3B0659C4-642C-4823-B494-31056FB0F051}" destId="{BCFF1836-0ABD-46E3-984A-BC1D5EF50243}" srcOrd="0" destOrd="0" presId="urn:microsoft.com/office/officeart/2005/8/layout/chevron2"/>
    <dgm:cxn modelId="{6F465698-8A15-497F-AD5A-8A32832532B1}" type="presOf" srcId="{D04D02B3-AA39-4DA1-9501-5F1387EA71FB}" destId="{EFB35301-3C81-4AFC-963E-A9533A6E6DED}" srcOrd="0" destOrd="1" presId="urn:microsoft.com/office/officeart/2005/8/layout/chevron2"/>
    <dgm:cxn modelId="{A3D7B5A7-C88B-4BF5-A115-E2A46C2B0E3B}" srcId="{40411FBC-3AD0-4265-AE44-D9E630177FE8}" destId="{464BEF7C-FC22-434E-9151-25D34749CD64}" srcOrd="0" destOrd="0" parTransId="{3B64B649-E4BD-47D2-BB99-6A490424B553}" sibTransId="{A157ABD9-0B49-4C62-84F5-B06E1293C868}"/>
    <dgm:cxn modelId="{EF12F2A9-2FD4-4DB7-87A6-541D2A553CF4}" srcId="{40411FBC-3AD0-4265-AE44-D9E630177FE8}" destId="{347034AC-0C01-413C-9BF0-8AB12F2B62E9}" srcOrd="2" destOrd="0" parTransId="{B211B71B-859B-4E0C-9DBC-F513356713DE}" sibTransId="{0E5FC618-689E-4BDB-A307-380BC594A8F4}"/>
    <dgm:cxn modelId="{72CE89AA-8150-44F4-B421-C21505AFFBAF}" srcId="{464BEF7C-FC22-434E-9151-25D34749CD64}" destId="{492090E0-B0DD-4585-8A06-1715BC72D701}" srcOrd="1" destOrd="0" parTransId="{E2945367-F6C8-4D00-BC99-F847272FF987}" sibTransId="{04EB40EB-19E1-4E1B-9851-47BA04C3FF09}"/>
    <dgm:cxn modelId="{001F0AB7-DDAB-4BE0-B715-929362344152}" srcId="{347034AC-0C01-413C-9BF0-8AB12F2B62E9}" destId="{D04D02B3-AA39-4DA1-9501-5F1387EA71FB}" srcOrd="1" destOrd="0" parTransId="{21FB77ED-4E00-4D90-ABBB-D890FF766743}" sibTransId="{B0CE5B82-7E66-4A02-96F7-5E208C5B3AA3}"/>
    <dgm:cxn modelId="{0B8C95B7-FFC5-46E1-B5C0-BE5F310C6E80}" srcId="{32F8C531-77A0-436A-A8EB-57C649323664}" destId="{0E6BF9A9-CA65-4E15-9114-430A03ACED9B}" srcOrd="0" destOrd="0" parTransId="{F63313DB-07BE-41C6-B0DB-5A5768DE3A7D}" sibTransId="{B5010086-FE49-4684-94FA-4368FA29A6FD}"/>
    <dgm:cxn modelId="{1261C2B9-7179-473C-8916-C6EDAD1A58B7}" type="presOf" srcId="{E30E6FD7-5EEC-4716-B78F-31A25E3315EB}" destId="{6280533E-F70F-4DD5-BA3A-F865444F67D2}" srcOrd="0" destOrd="0" presId="urn:microsoft.com/office/officeart/2005/8/layout/chevron2"/>
    <dgm:cxn modelId="{600112BE-3A73-4AE5-A1C3-704F6A3FEBF5}" srcId="{812576D4-6C16-4E9D-AFEA-B9406DD51493}" destId="{89A4DF94-9C57-4285-8022-A1C3775ACE58}" srcOrd="1" destOrd="0" parTransId="{7E1E614B-BF4E-4B38-BCD9-DE17E5C9FA0D}" sibTransId="{C50892CE-7AE2-400B-BEDA-7D1C5788705D}"/>
    <dgm:cxn modelId="{3222FEC3-CAFA-4F12-BF1E-4FBEB42BCAA2}" srcId="{347034AC-0C01-413C-9BF0-8AB12F2B62E9}" destId="{D5671D2C-A6B3-4C6C-8AF2-13E4E82ABEEC}" srcOrd="0" destOrd="0" parTransId="{BBFA2809-4919-46F1-A4D6-59CB3C10B4EE}" sibTransId="{80EE8536-34A4-4CD2-8436-AA7BA7C46E54}"/>
    <dgm:cxn modelId="{A7BEDEC7-A020-4B84-98A9-3834FC5ACFA8}" type="presOf" srcId="{4C727A0A-B543-4C84-8A5C-8695C451F64C}" destId="{73845D5A-426F-477B-A8C0-95621EEDA9B9}" srcOrd="0" destOrd="1" presId="urn:microsoft.com/office/officeart/2005/8/layout/chevron2"/>
    <dgm:cxn modelId="{BC852DCD-E667-4365-A760-CD1386009DFB}" srcId="{812576D4-6C16-4E9D-AFEA-B9406DD51493}" destId="{E30E6FD7-5EEC-4716-B78F-31A25E3315EB}" srcOrd="0" destOrd="0" parTransId="{F84BD684-8EC7-4AB2-8244-00003A7A4E57}" sibTransId="{DAC94BC5-19E1-4110-B05F-0CE8C5097257}"/>
    <dgm:cxn modelId="{1C5208D3-19CE-4EC5-A56F-05C113B13FB9}" type="presOf" srcId="{347034AC-0C01-413C-9BF0-8AB12F2B62E9}" destId="{EC9FA2C9-5E4F-4B22-85E4-ADE232D7B588}" srcOrd="0" destOrd="0" presId="urn:microsoft.com/office/officeart/2005/8/layout/chevron2"/>
    <dgm:cxn modelId="{C5C7B7DF-1754-43EB-9623-F43E856934C3}" srcId="{FAFF0F42-46E5-4807-A9A6-17D2CFC75416}" destId="{9885F40F-3F7D-469B-8728-0A5641483A36}" srcOrd="1" destOrd="0" parTransId="{0116D08E-AE90-4306-8266-6DB711EC0672}" sibTransId="{7DEE4902-C473-478C-A55C-F904FEFC39F9}"/>
    <dgm:cxn modelId="{5AD0EBED-5A70-4252-853E-8D2BA58CCC6D}" type="presOf" srcId="{492090E0-B0DD-4585-8A06-1715BC72D701}" destId="{E10D1E9A-4B6D-495C-8DFA-31CBBDCCDBC8}" srcOrd="0" destOrd="1" presId="urn:microsoft.com/office/officeart/2005/8/layout/chevron2"/>
    <dgm:cxn modelId="{EEB8E1FF-37CD-4B8B-BC5E-241C4FF52255}" srcId="{40411FBC-3AD0-4265-AE44-D9E630177FE8}" destId="{FAFF0F42-46E5-4807-A9A6-17D2CFC75416}" srcOrd="1" destOrd="0" parTransId="{B33191F9-C019-486C-9009-068ABF156FC2}" sibTransId="{79ABD9CC-A38A-46F0-9F1E-03AFCDC471FC}"/>
    <dgm:cxn modelId="{DFF76DB0-4D8B-4282-ADBA-38E0872C7CCB}" type="presParOf" srcId="{338D5471-9274-475B-9E55-BAC3013678DE}" destId="{6B6CD0DD-6F16-47DF-9F32-2809252D8BB8}" srcOrd="0" destOrd="0" presId="urn:microsoft.com/office/officeart/2005/8/layout/chevron2"/>
    <dgm:cxn modelId="{6B0E67EC-4FD1-4E10-856D-53423E00B88F}" type="presParOf" srcId="{6B6CD0DD-6F16-47DF-9F32-2809252D8BB8}" destId="{3D002F6D-E429-40B0-A8BE-9C554F776B1A}" srcOrd="0" destOrd="0" presId="urn:microsoft.com/office/officeart/2005/8/layout/chevron2"/>
    <dgm:cxn modelId="{AB55E2DE-5344-4308-A4B8-A399D6584BD7}" type="presParOf" srcId="{6B6CD0DD-6F16-47DF-9F32-2809252D8BB8}" destId="{E10D1E9A-4B6D-495C-8DFA-31CBBDCCDBC8}" srcOrd="1" destOrd="0" presId="urn:microsoft.com/office/officeart/2005/8/layout/chevron2"/>
    <dgm:cxn modelId="{10032697-733D-42BD-827B-4E2813F2FB3D}" type="presParOf" srcId="{338D5471-9274-475B-9E55-BAC3013678DE}" destId="{BF374272-B4AF-461D-AA7A-18D31F1FD50E}" srcOrd="1" destOrd="0" presId="urn:microsoft.com/office/officeart/2005/8/layout/chevron2"/>
    <dgm:cxn modelId="{0718907A-13A7-4807-BDF7-EB0E9B9C83A2}" type="presParOf" srcId="{338D5471-9274-475B-9E55-BAC3013678DE}" destId="{6D5D0373-C337-451D-A184-34F87C8D79BC}" srcOrd="2" destOrd="0" presId="urn:microsoft.com/office/officeart/2005/8/layout/chevron2"/>
    <dgm:cxn modelId="{604435A2-5909-486A-9B21-FE3F85B3C3D3}" type="presParOf" srcId="{6D5D0373-C337-451D-A184-34F87C8D79BC}" destId="{BC65B0E7-2344-4F9F-9F15-B393C6B4FBDF}" srcOrd="0" destOrd="0" presId="urn:microsoft.com/office/officeart/2005/8/layout/chevron2"/>
    <dgm:cxn modelId="{0EB0362D-05AA-486A-87A2-6EBD20DDBEFB}" type="presParOf" srcId="{6D5D0373-C337-451D-A184-34F87C8D79BC}" destId="{BCFF1836-0ABD-46E3-984A-BC1D5EF50243}" srcOrd="1" destOrd="0" presId="urn:microsoft.com/office/officeart/2005/8/layout/chevron2"/>
    <dgm:cxn modelId="{AE3DD8BD-66F2-40EF-8882-94174ACA71B6}" type="presParOf" srcId="{338D5471-9274-475B-9E55-BAC3013678DE}" destId="{B05FE1D9-D9F3-4827-875A-2D702873F93B}" srcOrd="3" destOrd="0" presId="urn:microsoft.com/office/officeart/2005/8/layout/chevron2"/>
    <dgm:cxn modelId="{09C1F71B-121E-431D-A2CE-8DA3183E41BB}" type="presParOf" srcId="{338D5471-9274-475B-9E55-BAC3013678DE}" destId="{CE698A56-EAD7-4B64-B7ED-21DBC1123FB4}" srcOrd="4" destOrd="0" presId="urn:microsoft.com/office/officeart/2005/8/layout/chevron2"/>
    <dgm:cxn modelId="{E6C63AD7-D1E9-4102-92C6-4372883A434F}" type="presParOf" srcId="{CE698A56-EAD7-4B64-B7ED-21DBC1123FB4}" destId="{EC9FA2C9-5E4F-4B22-85E4-ADE232D7B588}" srcOrd="0" destOrd="0" presId="urn:microsoft.com/office/officeart/2005/8/layout/chevron2"/>
    <dgm:cxn modelId="{EC8A249A-9382-423C-B117-DA0BC27126BF}" type="presParOf" srcId="{CE698A56-EAD7-4B64-B7ED-21DBC1123FB4}" destId="{EFB35301-3C81-4AFC-963E-A9533A6E6DED}" srcOrd="1" destOrd="0" presId="urn:microsoft.com/office/officeart/2005/8/layout/chevron2"/>
    <dgm:cxn modelId="{993674C8-39E9-4616-85C3-33970E8A8AF8}" type="presParOf" srcId="{338D5471-9274-475B-9E55-BAC3013678DE}" destId="{6F72F142-6107-4457-816A-F8044EF1D0E4}" srcOrd="5" destOrd="0" presId="urn:microsoft.com/office/officeart/2005/8/layout/chevron2"/>
    <dgm:cxn modelId="{C2E8C093-C4B3-40F6-AD28-5C39B5700FB3}" type="presParOf" srcId="{338D5471-9274-475B-9E55-BAC3013678DE}" destId="{CFC72AA3-4D66-4A12-B1A8-9A5CF5E933F4}" srcOrd="6" destOrd="0" presId="urn:microsoft.com/office/officeart/2005/8/layout/chevron2"/>
    <dgm:cxn modelId="{86D09BC8-1E4A-4F5F-B69C-DA6B7DEB99CD}" type="presParOf" srcId="{CFC72AA3-4D66-4A12-B1A8-9A5CF5E933F4}" destId="{3B6CE18B-F5BD-49DB-8936-4B47DE37335B}" srcOrd="0" destOrd="0" presId="urn:microsoft.com/office/officeart/2005/8/layout/chevron2"/>
    <dgm:cxn modelId="{C6622D67-D358-4577-8BE8-569ACFC20800}" type="presParOf" srcId="{CFC72AA3-4D66-4A12-B1A8-9A5CF5E933F4}" destId="{73845D5A-426F-477B-A8C0-95621EEDA9B9}" srcOrd="1" destOrd="0" presId="urn:microsoft.com/office/officeart/2005/8/layout/chevron2"/>
    <dgm:cxn modelId="{6E3608F2-5036-4127-B60D-0DF4129B3360}" type="presParOf" srcId="{338D5471-9274-475B-9E55-BAC3013678DE}" destId="{13B5B0D3-868A-498A-96FF-FB092FB7649F}" srcOrd="7" destOrd="0" presId="urn:microsoft.com/office/officeart/2005/8/layout/chevron2"/>
    <dgm:cxn modelId="{C84125C5-6EB8-444F-A379-725334453700}" type="presParOf" srcId="{338D5471-9274-475B-9E55-BAC3013678DE}" destId="{4C5A295D-12E5-43EB-940E-24505835D28C}" srcOrd="8" destOrd="0" presId="urn:microsoft.com/office/officeart/2005/8/layout/chevron2"/>
    <dgm:cxn modelId="{CB404A85-2052-4846-8E02-0E63B54BE8D1}" type="presParOf" srcId="{4C5A295D-12E5-43EB-940E-24505835D28C}" destId="{67BD89A3-265D-4B6D-9A56-5FA397003040}" srcOrd="0" destOrd="0" presId="urn:microsoft.com/office/officeart/2005/8/layout/chevron2"/>
    <dgm:cxn modelId="{609837E2-C95C-4624-A18F-0665D569E491}" type="presParOf" srcId="{4C5A295D-12E5-43EB-940E-24505835D28C}" destId="{6280533E-F70F-4DD5-BA3A-F865444F67D2}"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52A9C-31F0-4769-A7EC-3B15BA13F172}">
      <dsp:nvSpPr>
        <dsp:cNvPr id="0" name=""/>
        <dsp:cNvSpPr/>
      </dsp:nvSpPr>
      <dsp:spPr>
        <a:xfrm rot="5400000">
          <a:off x="793969" y="935155"/>
          <a:ext cx="813851" cy="926541"/>
        </a:xfrm>
        <a:prstGeom prst="bentUpArrow">
          <a:avLst>
            <a:gd name="adj1" fmla="val 32840"/>
            <a:gd name="adj2" fmla="val 25000"/>
            <a:gd name="adj3" fmla="val 35780"/>
          </a:avLst>
        </a:prstGeom>
        <a:gradFill rotWithShape="0">
          <a:gsLst>
            <a:gs pos="0">
              <a:schemeClr val="accent4">
                <a:tint val="50000"/>
                <a:hueOff val="0"/>
                <a:satOff val="0"/>
                <a:lumOff val="0"/>
                <a:alphaOff val="0"/>
                <a:shade val="51000"/>
                <a:satMod val="130000"/>
              </a:schemeClr>
            </a:gs>
            <a:gs pos="80000">
              <a:schemeClr val="accent4">
                <a:tint val="50000"/>
                <a:hueOff val="0"/>
                <a:satOff val="0"/>
                <a:lumOff val="0"/>
                <a:alphaOff val="0"/>
                <a:shade val="93000"/>
                <a:satMod val="130000"/>
              </a:schemeClr>
            </a:gs>
            <a:gs pos="100000">
              <a:schemeClr val="accent4">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10AF61A6-C5EC-4657-89D1-1660658002EE}">
      <dsp:nvSpPr>
        <dsp:cNvPr id="0" name=""/>
        <dsp:cNvSpPr/>
      </dsp:nvSpPr>
      <dsp:spPr>
        <a:xfrm>
          <a:off x="578347" y="32984"/>
          <a:ext cx="1370047" cy="958988"/>
        </a:xfrm>
        <a:prstGeom prst="roundRect">
          <a:avLst>
            <a:gd name="adj" fmla="val 166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Define</a:t>
          </a:r>
        </a:p>
      </dsp:txBody>
      <dsp:txXfrm>
        <a:off x="625169" y="79806"/>
        <a:ext cx="1276403" cy="865344"/>
      </dsp:txXfrm>
    </dsp:sp>
    <dsp:sp modelId="{41BAD27D-281C-408F-B4C0-22950535C353}">
      <dsp:nvSpPr>
        <dsp:cNvPr id="0" name=""/>
        <dsp:cNvSpPr/>
      </dsp:nvSpPr>
      <dsp:spPr>
        <a:xfrm>
          <a:off x="2015146" y="71716"/>
          <a:ext cx="2875571" cy="754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mj-lt"/>
            </a:rPr>
            <a:t>Define and quantify the problem and objective</a:t>
          </a:r>
        </a:p>
      </dsp:txBody>
      <dsp:txXfrm>
        <a:off x="2015146" y="71716"/>
        <a:ext cx="2875571" cy="754014"/>
      </dsp:txXfrm>
    </dsp:sp>
    <dsp:sp modelId="{2AE3114D-6B2A-4FED-AB4B-5677839D2208}">
      <dsp:nvSpPr>
        <dsp:cNvPr id="0" name=""/>
        <dsp:cNvSpPr/>
      </dsp:nvSpPr>
      <dsp:spPr>
        <a:xfrm rot="5400000">
          <a:off x="2526919" y="2012416"/>
          <a:ext cx="813851" cy="926541"/>
        </a:xfrm>
        <a:prstGeom prst="bentUpArrow">
          <a:avLst>
            <a:gd name="adj1" fmla="val 32840"/>
            <a:gd name="adj2" fmla="val 25000"/>
            <a:gd name="adj3" fmla="val 35780"/>
          </a:avLst>
        </a:prstGeom>
        <a:gradFill rotWithShape="0">
          <a:gsLst>
            <a:gs pos="0">
              <a:schemeClr val="accent4">
                <a:tint val="50000"/>
                <a:hueOff val="4101978"/>
                <a:satOff val="-27674"/>
                <a:lumOff val="1663"/>
                <a:alphaOff val="0"/>
                <a:shade val="51000"/>
                <a:satMod val="130000"/>
              </a:schemeClr>
            </a:gs>
            <a:gs pos="80000">
              <a:schemeClr val="accent4">
                <a:tint val="50000"/>
                <a:hueOff val="4101978"/>
                <a:satOff val="-27674"/>
                <a:lumOff val="1663"/>
                <a:alphaOff val="0"/>
                <a:shade val="93000"/>
                <a:satMod val="130000"/>
              </a:schemeClr>
            </a:gs>
            <a:gs pos="100000">
              <a:schemeClr val="accent4">
                <a:tint val="50000"/>
                <a:hueOff val="4101978"/>
                <a:satOff val="-27674"/>
                <a:lumOff val="16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8611902E-F627-4052-A5FF-EFAE704DBF5C}">
      <dsp:nvSpPr>
        <dsp:cNvPr id="0" name=""/>
        <dsp:cNvSpPr/>
      </dsp:nvSpPr>
      <dsp:spPr>
        <a:xfrm>
          <a:off x="2311297" y="1110245"/>
          <a:ext cx="1370047" cy="958988"/>
        </a:xfrm>
        <a:prstGeom prst="roundRect">
          <a:avLst>
            <a:gd name="adj" fmla="val 16670"/>
          </a:avLst>
        </a:prstGeom>
        <a:gradFill rotWithShape="0">
          <a:gsLst>
            <a:gs pos="0">
              <a:schemeClr val="accent4">
                <a:hueOff val="2803384"/>
                <a:satOff val="-12133"/>
                <a:lumOff val="-9314"/>
                <a:alphaOff val="0"/>
                <a:shade val="51000"/>
                <a:satMod val="130000"/>
              </a:schemeClr>
            </a:gs>
            <a:gs pos="80000">
              <a:schemeClr val="accent4">
                <a:hueOff val="2803384"/>
                <a:satOff val="-12133"/>
                <a:lumOff val="-9314"/>
                <a:alphaOff val="0"/>
                <a:shade val="93000"/>
                <a:satMod val="130000"/>
              </a:schemeClr>
            </a:gs>
            <a:gs pos="100000">
              <a:schemeClr val="accent4">
                <a:hueOff val="2803384"/>
                <a:satOff val="-12133"/>
                <a:lumOff val="-9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Measure</a:t>
          </a:r>
        </a:p>
      </dsp:txBody>
      <dsp:txXfrm>
        <a:off x="2358119" y="1157067"/>
        <a:ext cx="1276403" cy="865344"/>
      </dsp:txXfrm>
    </dsp:sp>
    <dsp:sp modelId="{BEF9C403-77B7-4937-90B4-158FD30F0951}">
      <dsp:nvSpPr>
        <dsp:cNvPr id="0" name=""/>
        <dsp:cNvSpPr/>
      </dsp:nvSpPr>
      <dsp:spPr>
        <a:xfrm>
          <a:off x="3663593" y="1138869"/>
          <a:ext cx="4028624" cy="775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mj-lt"/>
            </a:rPr>
            <a:t>Baseline process, validate measures, and identify all possible x’s and dependent Y’s</a:t>
          </a:r>
        </a:p>
      </dsp:txBody>
      <dsp:txXfrm>
        <a:off x="3663593" y="1138869"/>
        <a:ext cx="4028624" cy="775096"/>
      </dsp:txXfrm>
    </dsp:sp>
    <dsp:sp modelId="{DFE0F5F9-9A6C-45BD-A9A1-A177557A67E6}">
      <dsp:nvSpPr>
        <dsp:cNvPr id="0" name=""/>
        <dsp:cNvSpPr/>
      </dsp:nvSpPr>
      <dsp:spPr>
        <a:xfrm rot="5400000">
          <a:off x="3967780" y="3089676"/>
          <a:ext cx="813851" cy="926541"/>
        </a:xfrm>
        <a:prstGeom prst="bentUpArrow">
          <a:avLst>
            <a:gd name="adj1" fmla="val 32840"/>
            <a:gd name="adj2" fmla="val 25000"/>
            <a:gd name="adj3" fmla="val 35780"/>
          </a:avLst>
        </a:prstGeom>
        <a:gradFill rotWithShape="0">
          <a:gsLst>
            <a:gs pos="0">
              <a:schemeClr val="accent4">
                <a:tint val="50000"/>
                <a:hueOff val="8203955"/>
                <a:satOff val="-55349"/>
                <a:lumOff val="3327"/>
                <a:alphaOff val="0"/>
                <a:shade val="51000"/>
                <a:satMod val="130000"/>
              </a:schemeClr>
            </a:gs>
            <a:gs pos="80000">
              <a:schemeClr val="accent4">
                <a:tint val="50000"/>
                <a:hueOff val="8203955"/>
                <a:satOff val="-55349"/>
                <a:lumOff val="3327"/>
                <a:alphaOff val="0"/>
                <a:shade val="93000"/>
                <a:satMod val="130000"/>
              </a:schemeClr>
            </a:gs>
            <a:gs pos="100000">
              <a:schemeClr val="accent4">
                <a:tint val="50000"/>
                <a:hueOff val="8203955"/>
                <a:satOff val="-55349"/>
                <a:lumOff val="332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C8375912-6056-45D1-B03D-313CDEF02EA6}">
      <dsp:nvSpPr>
        <dsp:cNvPr id="0" name=""/>
        <dsp:cNvSpPr/>
      </dsp:nvSpPr>
      <dsp:spPr>
        <a:xfrm>
          <a:off x="3831937" y="2164787"/>
          <a:ext cx="1370047" cy="958988"/>
        </a:xfrm>
        <a:prstGeom prst="roundRect">
          <a:avLst>
            <a:gd name="adj" fmla="val 16670"/>
          </a:avLst>
        </a:prstGeom>
        <a:gradFill rotWithShape="0">
          <a:gsLst>
            <a:gs pos="0">
              <a:schemeClr val="accent4">
                <a:hueOff val="5606769"/>
                <a:satOff val="-24267"/>
                <a:lumOff val="-18628"/>
                <a:alphaOff val="0"/>
                <a:shade val="51000"/>
                <a:satMod val="130000"/>
              </a:schemeClr>
            </a:gs>
            <a:gs pos="80000">
              <a:schemeClr val="accent4">
                <a:hueOff val="5606769"/>
                <a:satOff val="-24267"/>
                <a:lumOff val="-18628"/>
                <a:alphaOff val="0"/>
                <a:shade val="93000"/>
                <a:satMod val="130000"/>
              </a:schemeClr>
            </a:gs>
            <a:gs pos="100000">
              <a:schemeClr val="accent4">
                <a:hueOff val="5606769"/>
                <a:satOff val="-24267"/>
                <a:lumOff val="-1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Analyze</a:t>
          </a:r>
        </a:p>
      </dsp:txBody>
      <dsp:txXfrm>
        <a:off x="3878759" y="2211609"/>
        <a:ext cx="1276403" cy="865344"/>
      </dsp:txXfrm>
    </dsp:sp>
    <dsp:sp modelId="{5515B0E1-B883-4239-B42B-048C8CF8C47C}">
      <dsp:nvSpPr>
        <dsp:cNvPr id="0" name=""/>
        <dsp:cNvSpPr/>
      </dsp:nvSpPr>
      <dsp:spPr>
        <a:xfrm>
          <a:off x="5291746" y="2281517"/>
          <a:ext cx="3240578" cy="775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mj-lt"/>
            </a:rPr>
            <a:t>Analyze and validate causes identifying critical factors</a:t>
          </a:r>
        </a:p>
      </dsp:txBody>
      <dsp:txXfrm>
        <a:off x="5291746" y="2281517"/>
        <a:ext cx="3240578" cy="775096"/>
      </dsp:txXfrm>
    </dsp:sp>
    <dsp:sp modelId="{AC9D4A74-FC6C-461C-9575-07AB2CFFC0C0}">
      <dsp:nvSpPr>
        <dsp:cNvPr id="0" name=""/>
        <dsp:cNvSpPr/>
      </dsp:nvSpPr>
      <dsp:spPr>
        <a:xfrm rot="5400000">
          <a:off x="5554686" y="4166937"/>
          <a:ext cx="813851" cy="926541"/>
        </a:xfrm>
        <a:prstGeom prst="bentUpArrow">
          <a:avLst>
            <a:gd name="adj1" fmla="val 32840"/>
            <a:gd name="adj2" fmla="val 25000"/>
            <a:gd name="adj3" fmla="val 35780"/>
          </a:avLst>
        </a:prstGeom>
        <a:gradFill rotWithShape="0">
          <a:gsLst>
            <a:gs pos="0">
              <a:schemeClr val="accent4">
                <a:tint val="50000"/>
                <a:hueOff val="12305933"/>
                <a:satOff val="-83023"/>
                <a:lumOff val="4990"/>
                <a:alphaOff val="0"/>
                <a:shade val="51000"/>
                <a:satMod val="130000"/>
              </a:schemeClr>
            </a:gs>
            <a:gs pos="80000">
              <a:schemeClr val="accent4">
                <a:tint val="50000"/>
                <a:hueOff val="12305933"/>
                <a:satOff val="-83023"/>
                <a:lumOff val="4990"/>
                <a:alphaOff val="0"/>
                <a:shade val="93000"/>
                <a:satMod val="130000"/>
              </a:schemeClr>
            </a:gs>
            <a:gs pos="100000">
              <a:schemeClr val="accent4">
                <a:tint val="50000"/>
                <a:hueOff val="12305933"/>
                <a:satOff val="-83023"/>
                <a:lumOff val="49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sp>
    <dsp:sp modelId="{DC9B48FE-53B0-48AF-941E-C87831F7B69F}">
      <dsp:nvSpPr>
        <dsp:cNvPr id="0" name=""/>
        <dsp:cNvSpPr/>
      </dsp:nvSpPr>
      <dsp:spPr>
        <a:xfrm>
          <a:off x="5339065" y="3264766"/>
          <a:ext cx="1370047" cy="958988"/>
        </a:xfrm>
        <a:prstGeom prst="roundRect">
          <a:avLst>
            <a:gd name="adj" fmla="val 16670"/>
          </a:avLst>
        </a:prstGeom>
        <a:gradFill rotWithShape="0">
          <a:gsLst>
            <a:gs pos="0">
              <a:schemeClr val="accent4">
                <a:hueOff val="8410153"/>
                <a:satOff val="-36400"/>
                <a:lumOff val="-27942"/>
                <a:alphaOff val="0"/>
                <a:shade val="51000"/>
                <a:satMod val="130000"/>
              </a:schemeClr>
            </a:gs>
            <a:gs pos="80000">
              <a:schemeClr val="accent4">
                <a:hueOff val="8410153"/>
                <a:satOff val="-36400"/>
                <a:lumOff val="-27942"/>
                <a:alphaOff val="0"/>
                <a:shade val="93000"/>
                <a:satMod val="130000"/>
              </a:schemeClr>
            </a:gs>
            <a:gs pos="100000">
              <a:schemeClr val="accent4">
                <a:hueOff val="8410153"/>
                <a:satOff val="-36400"/>
                <a:lumOff val="-279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Improve</a:t>
          </a:r>
        </a:p>
      </dsp:txBody>
      <dsp:txXfrm>
        <a:off x="5385887" y="3311588"/>
        <a:ext cx="1276403" cy="865344"/>
      </dsp:txXfrm>
    </dsp:sp>
    <dsp:sp modelId="{49C559FB-101A-49F8-ABA9-837AD4053029}">
      <dsp:nvSpPr>
        <dsp:cNvPr id="0" name=""/>
        <dsp:cNvSpPr/>
      </dsp:nvSpPr>
      <dsp:spPr>
        <a:xfrm>
          <a:off x="6752966" y="3352166"/>
          <a:ext cx="2136450" cy="775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mj-lt"/>
            </a:rPr>
            <a:t>Develop solutions</a:t>
          </a:r>
        </a:p>
      </dsp:txBody>
      <dsp:txXfrm>
        <a:off x="6752966" y="3352166"/>
        <a:ext cx="2136450" cy="775096"/>
      </dsp:txXfrm>
    </dsp:sp>
    <dsp:sp modelId="{D917A64E-7ED6-4DB8-BCF0-E29926AEBA03}">
      <dsp:nvSpPr>
        <dsp:cNvPr id="0" name=""/>
        <dsp:cNvSpPr/>
      </dsp:nvSpPr>
      <dsp:spPr>
        <a:xfrm>
          <a:off x="6925971" y="4342026"/>
          <a:ext cx="1370047" cy="958988"/>
        </a:xfrm>
        <a:prstGeom prst="roundRect">
          <a:avLst>
            <a:gd name="adj" fmla="val 16670"/>
          </a:avLst>
        </a:prstGeom>
        <a:gradFill rotWithShape="0">
          <a:gsLst>
            <a:gs pos="0">
              <a:schemeClr val="accent4">
                <a:hueOff val="11213537"/>
                <a:satOff val="-48534"/>
                <a:lumOff val="-37256"/>
                <a:alphaOff val="0"/>
                <a:shade val="51000"/>
                <a:satMod val="130000"/>
              </a:schemeClr>
            </a:gs>
            <a:gs pos="80000">
              <a:schemeClr val="accent4">
                <a:hueOff val="11213537"/>
                <a:satOff val="-48534"/>
                <a:lumOff val="-37256"/>
                <a:alphaOff val="0"/>
                <a:shade val="93000"/>
                <a:satMod val="130000"/>
              </a:schemeClr>
            </a:gs>
            <a:gs pos="100000">
              <a:schemeClr val="accent4">
                <a:hueOff val="11213537"/>
                <a:satOff val="-48534"/>
                <a:lumOff val="-372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Control</a:t>
          </a:r>
        </a:p>
      </dsp:txBody>
      <dsp:txXfrm>
        <a:off x="6972793" y="4388848"/>
        <a:ext cx="1276403" cy="865344"/>
      </dsp:txXfrm>
    </dsp:sp>
    <dsp:sp modelId="{56EDE3D9-7B7E-4D2E-AD38-82AD1FE63D10}">
      <dsp:nvSpPr>
        <dsp:cNvPr id="0" name=""/>
        <dsp:cNvSpPr/>
      </dsp:nvSpPr>
      <dsp:spPr>
        <a:xfrm>
          <a:off x="8305773" y="4384556"/>
          <a:ext cx="1981225" cy="8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mj-lt"/>
            </a:rPr>
            <a:t>Implement and sustain solutions</a:t>
          </a:r>
        </a:p>
      </dsp:txBody>
      <dsp:txXfrm>
        <a:off x="8305773" y="4384556"/>
        <a:ext cx="1981225" cy="8687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02F6D-E429-40B0-A8BE-9C554F776B1A}">
      <dsp:nvSpPr>
        <dsp:cNvPr id="0" name=""/>
        <dsp:cNvSpPr/>
      </dsp:nvSpPr>
      <dsp:spPr>
        <a:xfrm rot="5400000">
          <a:off x="-160220" y="162931"/>
          <a:ext cx="1068136" cy="747695"/>
        </a:xfrm>
        <a:prstGeom prst="chevron">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n-lt"/>
              <a:cs typeface="Arial" pitchFamily="34" charset="0"/>
            </a:rPr>
            <a:t>Define</a:t>
          </a:r>
        </a:p>
      </dsp:txBody>
      <dsp:txXfrm rot="-5400000">
        <a:off x="1" y="376559"/>
        <a:ext cx="747695" cy="320441"/>
      </dsp:txXfrm>
    </dsp:sp>
    <dsp:sp modelId="{E10D1E9A-4B6D-495C-8DFA-31CBBDCCDBC8}">
      <dsp:nvSpPr>
        <dsp:cNvPr id="0" name=""/>
        <dsp:cNvSpPr/>
      </dsp:nvSpPr>
      <dsp:spPr>
        <a:xfrm rot="5400000">
          <a:off x="4017264" y="-3266857"/>
          <a:ext cx="694288" cy="7233426"/>
        </a:xfrm>
        <a:prstGeom prst="round2SameRect">
          <a:avLst/>
        </a:prstGeom>
        <a:solidFill>
          <a:schemeClr val="lt1">
            <a:alpha val="90000"/>
            <a:hueOff val="0"/>
            <a:satOff val="0"/>
            <a:lumOff val="0"/>
            <a:alphaOff val="0"/>
          </a:schemeClr>
        </a:solidFill>
        <a:ln w="9525" cap="flat" cmpd="sng" algn="ctr">
          <a:solidFill>
            <a:schemeClr val="accent1">
              <a:shade val="5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solidFill>
                <a:schemeClr val="accent4"/>
              </a:solidFill>
              <a:latin typeface="+mn-lt"/>
              <a:cs typeface="Arial" pitchFamily="34" charset="0"/>
            </a:rPr>
            <a:t>Goal</a:t>
          </a:r>
          <a:r>
            <a:rPr lang="en-US" sz="1600" kern="1200" dirty="0">
              <a:latin typeface="+mn-lt"/>
              <a:cs typeface="Arial" pitchFamily="34" charset="0"/>
            </a:rPr>
            <a:t>: Problem Statement, Objective, Business Case, Project Scope, Team</a:t>
          </a:r>
        </a:p>
        <a:p>
          <a:pPr marL="171450" lvl="1" indent="-171450" algn="l" defTabSz="711200">
            <a:lnSpc>
              <a:spcPct val="90000"/>
            </a:lnSpc>
            <a:spcBef>
              <a:spcPct val="0"/>
            </a:spcBef>
            <a:spcAft>
              <a:spcPct val="15000"/>
            </a:spcAft>
            <a:buChar char="•"/>
          </a:pPr>
          <a:r>
            <a:rPr lang="en-US" sz="1600" b="1" kern="1200" dirty="0">
              <a:latin typeface="+mn-lt"/>
              <a:cs typeface="Arial" pitchFamily="34" charset="0"/>
            </a:rPr>
            <a:t>Main Tools</a:t>
          </a:r>
          <a:r>
            <a:rPr lang="en-US" sz="1600" kern="1200" dirty="0">
              <a:latin typeface="+mn-lt"/>
              <a:cs typeface="Arial" pitchFamily="34" charset="0"/>
            </a:rPr>
            <a:t>: Project Charter, Pareto, Process Maps</a:t>
          </a:r>
        </a:p>
      </dsp:txBody>
      <dsp:txXfrm rot="-5400000">
        <a:off x="747695" y="36604"/>
        <a:ext cx="7199534" cy="626504"/>
      </dsp:txXfrm>
    </dsp:sp>
    <dsp:sp modelId="{BC65B0E7-2344-4F9F-9F15-B393C6B4FBDF}">
      <dsp:nvSpPr>
        <dsp:cNvPr id="0" name=""/>
        <dsp:cNvSpPr/>
      </dsp:nvSpPr>
      <dsp:spPr>
        <a:xfrm rot="5400000">
          <a:off x="-160220" y="1113741"/>
          <a:ext cx="1068136" cy="747695"/>
        </a:xfrm>
        <a:prstGeom prst="chevron">
          <a:avLst/>
        </a:prstGeom>
        <a:gradFill rotWithShape="0">
          <a:gsLst>
            <a:gs pos="0">
              <a:schemeClr val="accent1">
                <a:shade val="50000"/>
                <a:hueOff val="151168"/>
                <a:satOff val="-18105"/>
                <a:lumOff val="24133"/>
                <a:alphaOff val="0"/>
                <a:shade val="51000"/>
                <a:satMod val="130000"/>
              </a:schemeClr>
            </a:gs>
            <a:gs pos="80000">
              <a:schemeClr val="accent1">
                <a:shade val="50000"/>
                <a:hueOff val="151168"/>
                <a:satOff val="-18105"/>
                <a:lumOff val="24133"/>
                <a:alphaOff val="0"/>
                <a:shade val="93000"/>
                <a:satMod val="130000"/>
              </a:schemeClr>
            </a:gs>
            <a:gs pos="100000">
              <a:schemeClr val="accent1">
                <a:shade val="50000"/>
                <a:hueOff val="151168"/>
                <a:satOff val="-18105"/>
                <a:lumOff val="2413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n-lt"/>
              <a:cs typeface="Arial" pitchFamily="34" charset="0"/>
            </a:rPr>
            <a:t>Measure</a:t>
          </a:r>
        </a:p>
      </dsp:txBody>
      <dsp:txXfrm rot="-5400000">
        <a:off x="1" y="1327369"/>
        <a:ext cx="747695" cy="320441"/>
      </dsp:txXfrm>
    </dsp:sp>
    <dsp:sp modelId="{BCFF1836-0ABD-46E3-984A-BC1D5EF50243}">
      <dsp:nvSpPr>
        <dsp:cNvPr id="0" name=""/>
        <dsp:cNvSpPr/>
      </dsp:nvSpPr>
      <dsp:spPr>
        <a:xfrm rot="5400000">
          <a:off x="4017264" y="-2316047"/>
          <a:ext cx="694288" cy="7233426"/>
        </a:xfrm>
        <a:prstGeom prst="round2SameRect">
          <a:avLst/>
        </a:prstGeom>
        <a:solidFill>
          <a:schemeClr val="lt1">
            <a:alpha val="90000"/>
            <a:hueOff val="0"/>
            <a:satOff val="0"/>
            <a:lumOff val="0"/>
            <a:alphaOff val="0"/>
          </a:schemeClr>
        </a:solidFill>
        <a:ln w="9525" cap="flat" cmpd="sng" algn="ctr">
          <a:solidFill>
            <a:schemeClr val="accent1">
              <a:shade val="50000"/>
              <a:hueOff val="151168"/>
              <a:satOff val="-18105"/>
              <a:lumOff val="2413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solidFill>
                <a:schemeClr val="accent4"/>
              </a:solidFill>
              <a:latin typeface="+mn-lt"/>
              <a:cs typeface="Arial" pitchFamily="34" charset="0"/>
            </a:rPr>
            <a:t>Goal</a:t>
          </a:r>
          <a:r>
            <a:rPr lang="en-US" sz="1600" kern="1200" dirty="0">
              <a:latin typeface="+mn-lt"/>
              <a:cs typeface="Arial" pitchFamily="34" charset="0"/>
            </a:rPr>
            <a:t>: Brainstorm/Prioritize Possible x’s, Validate measurement, Capability</a:t>
          </a:r>
        </a:p>
        <a:p>
          <a:pPr marL="171450" lvl="1" indent="-171450" algn="l" defTabSz="711200">
            <a:lnSpc>
              <a:spcPct val="90000"/>
            </a:lnSpc>
            <a:spcBef>
              <a:spcPct val="0"/>
            </a:spcBef>
            <a:spcAft>
              <a:spcPct val="15000"/>
            </a:spcAft>
            <a:buChar char="•"/>
          </a:pPr>
          <a:r>
            <a:rPr lang="en-US" sz="1600" b="1" kern="1200" dirty="0">
              <a:latin typeface="+mn-lt"/>
              <a:cs typeface="Arial" pitchFamily="34" charset="0"/>
            </a:rPr>
            <a:t>Tools</a:t>
          </a:r>
          <a:r>
            <a:rPr lang="en-US" sz="1600" kern="1200" dirty="0">
              <a:latin typeface="+mn-lt"/>
              <a:cs typeface="Arial" pitchFamily="34" charset="0"/>
            </a:rPr>
            <a:t>: Basic Statistics, C &amp; E, XY Matrix, Capability Analysis, MSA, Process Maps, Control Charts </a:t>
          </a:r>
        </a:p>
      </dsp:txBody>
      <dsp:txXfrm rot="-5400000">
        <a:off x="747695" y="987414"/>
        <a:ext cx="7199534" cy="626504"/>
      </dsp:txXfrm>
    </dsp:sp>
    <dsp:sp modelId="{EC9FA2C9-5E4F-4B22-85E4-ADE232D7B588}">
      <dsp:nvSpPr>
        <dsp:cNvPr id="0" name=""/>
        <dsp:cNvSpPr/>
      </dsp:nvSpPr>
      <dsp:spPr>
        <a:xfrm rot="5400000">
          <a:off x="-160220" y="2064551"/>
          <a:ext cx="1068136" cy="747695"/>
        </a:xfrm>
        <a:prstGeom prst="chevron">
          <a:avLst/>
        </a:prstGeom>
        <a:gradFill rotWithShape="0">
          <a:gsLst>
            <a:gs pos="0">
              <a:schemeClr val="accent1">
                <a:shade val="50000"/>
                <a:hueOff val="302336"/>
                <a:satOff val="-36210"/>
                <a:lumOff val="48266"/>
                <a:alphaOff val="0"/>
                <a:shade val="51000"/>
                <a:satMod val="130000"/>
              </a:schemeClr>
            </a:gs>
            <a:gs pos="80000">
              <a:schemeClr val="accent1">
                <a:shade val="50000"/>
                <a:hueOff val="302336"/>
                <a:satOff val="-36210"/>
                <a:lumOff val="48266"/>
                <a:alphaOff val="0"/>
                <a:shade val="93000"/>
                <a:satMod val="130000"/>
              </a:schemeClr>
            </a:gs>
            <a:gs pos="100000">
              <a:schemeClr val="accent1">
                <a:shade val="50000"/>
                <a:hueOff val="302336"/>
                <a:satOff val="-36210"/>
                <a:lumOff val="4826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n-lt"/>
              <a:cs typeface="Arial" pitchFamily="34" charset="0"/>
            </a:rPr>
            <a:t>Analyze</a:t>
          </a:r>
        </a:p>
      </dsp:txBody>
      <dsp:txXfrm rot="-5400000">
        <a:off x="1" y="2278179"/>
        <a:ext cx="747695" cy="320441"/>
      </dsp:txXfrm>
    </dsp:sp>
    <dsp:sp modelId="{EFB35301-3C81-4AFC-963E-A9533A6E6DED}">
      <dsp:nvSpPr>
        <dsp:cNvPr id="0" name=""/>
        <dsp:cNvSpPr/>
      </dsp:nvSpPr>
      <dsp:spPr>
        <a:xfrm rot="5400000">
          <a:off x="4017264" y="-1365237"/>
          <a:ext cx="694288" cy="7233426"/>
        </a:xfrm>
        <a:prstGeom prst="round2SameRect">
          <a:avLst/>
        </a:prstGeom>
        <a:solidFill>
          <a:schemeClr val="lt1">
            <a:alpha val="90000"/>
            <a:hueOff val="0"/>
            <a:satOff val="0"/>
            <a:lumOff val="0"/>
            <a:alphaOff val="0"/>
          </a:schemeClr>
        </a:solidFill>
        <a:ln w="9525" cap="flat" cmpd="sng" algn="ctr">
          <a:solidFill>
            <a:schemeClr val="accent1">
              <a:shade val="50000"/>
              <a:hueOff val="302336"/>
              <a:satOff val="-36210"/>
              <a:lumOff val="4826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solidFill>
                <a:schemeClr val="accent4"/>
              </a:solidFill>
              <a:latin typeface="+mn-lt"/>
              <a:cs typeface="Arial" pitchFamily="34" charset="0"/>
            </a:rPr>
            <a:t>Goal</a:t>
          </a:r>
          <a:r>
            <a:rPr lang="en-US" sz="1600" kern="1200" dirty="0">
              <a:latin typeface="+mn-lt"/>
              <a:cs typeface="Arial" pitchFamily="34" charset="0"/>
            </a:rPr>
            <a:t>: Identify critical x’s</a:t>
          </a:r>
        </a:p>
        <a:p>
          <a:pPr marL="171450" lvl="1" indent="-171450" algn="l" defTabSz="711200">
            <a:lnSpc>
              <a:spcPct val="90000"/>
            </a:lnSpc>
            <a:spcBef>
              <a:spcPct val="0"/>
            </a:spcBef>
            <a:spcAft>
              <a:spcPct val="15000"/>
            </a:spcAft>
            <a:buChar char="•"/>
          </a:pPr>
          <a:r>
            <a:rPr lang="en-US" sz="1600" b="1" kern="1200" dirty="0">
              <a:latin typeface="+mn-lt"/>
              <a:cs typeface="Arial" pitchFamily="34" charset="0"/>
            </a:rPr>
            <a:t>Tools</a:t>
          </a:r>
          <a:r>
            <a:rPr lang="en-US" sz="1600" kern="1200" dirty="0">
              <a:latin typeface="+mn-lt"/>
              <a:cs typeface="Arial" pitchFamily="34" charset="0"/>
            </a:rPr>
            <a:t>: Hypotheses Tests (Normal/Non Normal), Regression and Correlation</a:t>
          </a:r>
        </a:p>
      </dsp:txBody>
      <dsp:txXfrm rot="-5400000">
        <a:off x="747695" y="1938224"/>
        <a:ext cx="7199534" cy="626504"/>
      </dsp:txXfrm>
    </dsp:sp>
    <dsp:sp modelId="{3B6CE18B-F5BD-49DB-8936-4B47DE37335B}">
      <dsp:nvSpPr>
        <dsp:cNvPr id="0" name=""/>
        <dsp:cNvSpPr/>
      </dsp:nvSpPr>
      <dsp:spPr>
        <a:xfrm rot="5400000">
          <a:off x="-160220" y="3015361"/>
          <a:ext cx="1068136" cy="747695"/>
        </a:xfrm>
        <a:prstGeom prst="chevron">
          <a:avLst/>
        </a:prstGeom>
        <a:gradFill rotWithShape="0">
          <a:gsLst>
            <a:gs pos="0">
              <a:schemeClr val="accent1">
                <a:shade val="50000"/>
                <a:hueOff val="302336"/>
                <a:satOff val="-36210"/>
                <a:lumOff val="48266"/>
                <a:alphaOff val="0"/>
                <a:shade val="51000"/>
                <a:satMod val="130000"/>
              </a:schemeClr>
            </a:gs>
            <a:gs pos="80000">
              <a:schemeClr val="accent1">
                <a:shade val="50000"/>
                <a:hueOff val="302336"/>
                <a:satOff val="-36210"/>
                <a:lumOff val="48266"/>
                <a:alphaOff val="0"/>
                <a:shade val="93000"/>
                <a:satMod val="130000"/>
              </a:schemeClr>
            </a:gs>
            <a:gs pos="100000">
              <a:schemeClr val="accent1">
                <a:shade val="50000"/>
                <a:hueOff val="302336"/>
                <a:satOff val="-36210"/>
                <a:lumOff val="4826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n-lt"/>
              <a:cs typeface="Arial" pitchFamily="34" charset="0"/>
            </a:rPr>
            <a:t>Improve</a:t>
          </a:r>
        </a:p>
      </dsp:txBody>
      <dsp:txXfrm rot="-5400000">
        <a:off x="1" y="3228989"/>
        <a:ext cx="747695" cy="320441"/>
      </dsp:txXfrm>
    </dsp:sp>
    <dsp:sp modelId="{73845D5A-426F-477B-A8C0-95621EEDA9B9}">
      <dsp:nvSpPr>
        <dsp:cNvPr id="0" name=""/>
        <dsp:cNvSpPr/>
      </dsp:nvSpPr>
      <dsp:spPr>
        <a:xfrm rot="5400000">
          <a:off x="4017264" y="-414427"/>
          <a:ext cx="694288" cy="7233426"/>
        </a:xfrm>
        <a:prstGeom prst="round2SameRect">
          <a:avLst/>
        </a:prstGeom>
        <a:solidFill>
          <a:schemeClr val="lt1">
            <a:alpha val="90000"/>
            <a:hueOff val="0"/>
            <a:satOff val="0"/>
            <a:lumOff val="0"/>
            <a:alphaOff val="0"/>
          </a:schemeClr>
        </a:solidFill>
        <a:ln w="9525" cap="flat" cmpd="sng" algn="ctr">
          <a:solidFill>
            <a:schemeClr val="accent1">
              <a:shade val="50000"/>
              <a:hueOff val="302336"/>
              <a:satOff val="-36210"/>
              <a:lumOff val="4826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solidFill>
                <a:schemeClr val="accent4"/>
              </a:solidFill>
              <a:latin typeface="+mn-lt"/>
              <a:cs typeface="Arial" pitchFamily="34" charset="0"/>
            </a:rPr>
            <a:t>Goal</a:t>
          </a:r>
          <a:r>
            <a:rPr lang="en-US" sz="1600" kern="1200" dirty="0">
              <a:latin typeface="+mn-lt"/>
              <a:cs typeface="Arial" pitchFamily="34" charset="0"/>
            </a:rPr>
            <a:t>: Design, Test, and Implement Improvement</a:t>
          </a:r>
        </a:p>
        <a:p>
          <a:pPr marL="171450" lvl="1" indent="-171450" algn="l" defTabSz="711200">
            <a:lnSpc>
              <a:spcPct val="90000"/>
            </a:lnSpc>
            <a:spcBef>
              <a:spcPct val="0"/>
            </a:spcBef>
            <a:spcAft>
              <a:spcPct val="15000"/>
            </a:spcAft>
            <a:buChar char="•"/>
          </a:pPr>
          <a:r>
            <a:rPr lang="en-US" sz="1600" b="1" kern="1200" dirty="0">
              <a:latin typeface="+mn-lt"/>
              <a:cs typeface="Arial" pitchFamily="34" charset="0"/>
            </a:rPr>
            <a:t>Tools</a:t>
          </a:r>
          <a:r>
            <a:rPr lang="en-US" sz="1600" kern="1200" dirty="0">
              <a:latin typeface="+mn-lt"/>
              <a:cs typeface="Arial" pitchFamily="34" charset="0"/>
            </a:rPr>
            <a:t>: DOE, Implementation/Change/Communication Plan </a:t>
          </a:r>
        </a:p>
      </dsp:txBody>
      <dsp:txXfrm rot="-5400000">
        <a:off x="747695" y="2889034"/>
        <a:ext cx="7199534" cy="626504"/>
      </dsp:txXfrm>
    </dsp:sp>
    <dsp:sp modelId="{67BD89A3-265D-4B6D-9A56-5FA397003040}">
      <dsp:nvSpPr>
        <dsp:cNvPr id="0" name=""/>
        <dsp:cNvSpPr/>
      </dsp:nvSpPr>
      <dsp:spPr>
        <a:xfrm rot="5400000">
          <a:off x="-160220" y="3966171"/>
          <a:ext cx="1068136" cy="747695"/>
        </a:xfrm>
        <a:prstGeom prst="chevron">
          <a:avLst/>
        </a:prstGeom>
        <a:gradFill rotWithShape="0">
          <a:gsLst>
            <a:gs pos="0">
              <a:schemeClr val="accent1">
                <a:shade val="50000"/>
                <a:hueOff val="151168"/>
                <a:satOff val="-18105"/>
                <a:lumOff val="24133"/>
                <a:alphaOff val="0"/>
                <a:shade val="51000"/>
                <a:satMod val="130000"/>
              </a:schemeClr>
            </a:gs>
            <a:gs pos="80000">
              <a:schemeClr val="accent1">
                <a:shade val="50000"/>
                <a:hueOff val="151168"/>
                <a:satOff val="-18105"/>
                <a:lumOff val="24133"/>
                <a:alphaOff val="0"/>
                <a:shade val="93000"/>
                <a:satMod val="130000"/>
              </a:schemeClr>
            </a:gs>
            <a:gs pos="100000">
              <a:schemeClr val="accent1">
                <a:shade val="50000"/>
                <a:hueOff val="151168"/>
                <a:satOff val="-18105"/>
                <a:lumOff val="2413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n-lt"/>
              <a:cs typeface="Arial" pitchFamily="34" charset="0"/>
            </a:rPr>
            <a:t>Contro</a:t>
          </a:r>
          <a:r>
            <a:rPr lang="en-US" sz="1400" b="1" kern="1200" dirty="0">
              <a:latin typeface="Arial" pitchFamily="34" charset="0"/>
              <a:cs typeface="Arial" pitchFamily="34" charset="0"/>
            </a:rPr>
            <a:t>l</a:t>
          </a:r>
        </a:p>
      </dsp:txBody>
      <dsp:txXfrm rot="-5400000">
        <a:off x="1" y="4179799"/>
        <a:ext cx="747695" cy="320441"/>
      </dsp:txXfrm>
    </dsp:sp>
    <dsp:sp modelId="{6280533E-F70F-4DD5-BA3A-F865444F67D2}">
      <dsp:nvSpPr>
        <dsp:cNvPr id="0" name=""/>
        <dsp:cNvSpPr/>
      </dsp:nvSpPr>
      <dsp:spPr>
        <a:xfrm rot="5400000">
          <a:off x="4017264" y="536382"/>
          <a:ext cx="694288" cy="7233426"/>
        </a:xfrm>
        <a:prstGeom prst="round2SameRect">
          <a:avLst/>
        </a:prstGeom>
        <a:solidFill>
          <a:schemeClr val="lt1">
            <a:alpha val="90000"/>
            <a:hueOff val="0"/>
            <a:satOff val="0"/>
            <a:lumOff val="0"/>
            <a:alphaOff val="0"/>
          </a:schemeClr>
        </a:solidFill>
        <a:ln w="9525" cap="flat" cmpd="sng" algn="ctr">
          <a:solidFill>
            <a:schemeClr val="accent1">
              <a:shade val="50000"/>
              <a:hueOff val="151168"/>
              <a:satOff val="-18105"/>
              <a:lumOff val="2413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solidFill>
                <a:schemeClr val="accent4"/>
              </a:solidFill>
              <a:latin typeface="+mn-lt"/>
              <a:cs typeface="Arial" pitchFamily="34" charset="0"/>
            </a:rPr>
            <a:t>Goal</a:t>
          </a:r>
          <a:r>
            <a:rPr lang="en-US" sz="1600" kern="1200" dirty="0">
              <a:latin typeface="+mn-lt"/>
              <a:cs typeface="Arial" pitchFamily="34" charset="0"/>
            </a:rPr>
            <a:t>: Lock-in the Improvement</a:t>
          </a:r>
        </a:p>
        <a:p>
          <a:pPr marL="171450" lvl="1" indent="-171450" algn="l" defTabSz="711200">
            <a:lnSpc>
              <a:spcPct val="90000"/>
            </a:lnSpc>
            <a:spcBef>
              <a:spcPct val="0"/>
            </a:spcBef>
            <a:spcAft>
              <a:spcPct val="15000"/>
            </a:spcAft>
            <a:buChar char="•"/>
          </a:pPr>
          <a:r>
            <a:rPr lang="en-US" sz="1600" b="1" kern="1200" dirty="0">
              <a:latin typeface="+mn-lt"/>
              <a:cs typeface="Arial" pitchFamily="34" charset="0"/>
            </a:rPr>
            <a:t>Tools</a:t>
          </a:r>
          <a:r>
            <a:rPr lang="en-US" sz="1600" kern="1200" dirty="0">
              <a:latin typeface="+mn-lt"/>
              <a:cs typeface="Arial" pitchFamily="34" charset="0"/>
            </a:rPr>
            <a:t>: Control Plan, Poka-Yoke, SPC, SOPs, Training Plans etc. </a:t>
          </a:r>
        </a:p>
      </dsp:txBody>
      <dsp:txXfrm rot="-5400000">
        <a:off x="747695" y="3839843"/>
        <a:ext cx="7199534" cy="62650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E38ECF-3ED1-476E-A62C-7094D7C93F99}" type="datetimeFigureOut">
              <a:rPr lang="en-US" smtClean="0"/>
              <a:t>4/30/2018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C45D6B-8EC7-4D7C-B2C8-743B7D9DA7B9}" type="slidenum">
              <a:rPr lang="en-US" smtClean="0"/>
              <a:t>‹#›</a:t>
            </a:fld>
            <a:endParaRPr lang="en-US" dirty="0"/>
          </a:p>
        </p:txBody>
      </p:sp>
    </p:spTree>
    <p:extLst>
      <p:ext uri="{BB962C8B-B14F-4D97-AF65-F5344CB8AC3E}">
        <p14:creationId xmlns:p14="http://schemas.microsoft.com/office/powerpoint/2010/main" val="1105198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42BC4-45A1-41CB-A1A3-6B1A922DA70C}" type="datetimeFigureOut">
              <a:rPr lang="en-US" smtClean="0"/>
              <a:pPr/>
              <a:t>4/30/2018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1F068-B8FF-40B6-A1C6-3F532E4C7B2A}" type="slidenum">
              <a:rPr lang="en-US" smtClean="0"/>
              <a:pPr/>
              <a:t>‹#›</a:t>
            </a:fld>
            <a:endParaRPr lang="en-US" dirty="0"/>
          </a:p>
        </p:txBody>
      </p:sp>
    </p:spTree>
    <p:extLst>
      <p:ext uri="{BB962C8B-B14F-4D97-AF65-F5344CB8AC3E}">
        <p14:creationId xmlns:p14="http://schemas.microsoft.com/office/powerpoint/2010/main" val="1294719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a:t>
            </a:fld>
            <a:endParaRPr lang="en-US" dirty="0"/>
          </a:p>
        </p:txBody>
      </p:sp>
    </p:spTree>
    <p:extLst>
      <p:ext uri="{BB962C8B-B14F-4D97-AF65-F5344CB8AC3E}">
        <p14:creationId xmlns:p14="http://schemas.microsoft.com/office/powerpoint/2010/main" val="1709048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a:t>
            </a:r>
            <a:r>
              <a:rPr lang="en-US" baseline="0" dirty="0"/>
              <a:t> table on this page shows how dramatically the quality can improve when moving from a 1 sigma process, to 2 sigma, to 3, and so on.</a:t>
            </a:r>
          </a:p>
          <a:p>
            <a:pPr>
              <a:buFont typeface="Arial" pitchFamily="34" charset="0"/>
              <a:buChar char="•"/>
            </a:pPr>
            <a:r>
              <a:rPr lang="en-US" baseline="0" dirty="0"/>
              <a:t>On the next page we will look at how this concept applies to some everyday applications.</a:t>
            </a:r>
          </a:p>
          <a:p>
            <a:pPr>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10</a:t>
            </a:fld>
            <a:endParaRPr lang="en-US" dirty="0"/>
          </a:p>
        </p:txBody>
      </p:sp>
    </p:spTree>
    <p:extLst>
      <p:ext uri="{BB962C8B-B14F-4D97-AF65-F5344CB8AC3E}">
        <p14:creationId xmlns:p14="http://schemas.microsoft.com/office/powerpoint/2010/main" val="4171845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Can you imagine what a 3 sigma process would look like in the tech</a:t>
            </a:r>
            <a:r>
              <a:rPr lang="en-US" baseline="0" dirty="0"/>
              <a:t> industry, in health care, in banking?</a:t>
            </a:r>
            <a:endParaRPr lang="en-US" dirty="0"/>
          </a:p>
          <a:p>
            <a:pPr>
              <a:buFont typeface="Arial" pitchFamily="34" charset="0"/>
              <a:buChar char="•"/>
            </a:pPr>
            <a:r>
              <a:rPr lang="en-US" dirty="0"/>
              <a:t>Can you apply</a:t>
            </a:r>
            <a:r>
              <a:rPr lang="en-US" baseline="0" dirty="0"/>
              <a:t> this concept to a process that you relate to?  </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11</a:t>
            </a:fld>
            <a:endParaRPr lang="en-US" dirty="0"/>
          </a:p>
        </p:txBody>
      </p:sp>
    </p:spTree>
    <p:extLst>
      <p:ext uri="{BB962C8B-B14F-4D97-AF65-F5344CB8AC3E}">
        <p14:creationId xmlns:p14="http://schemas.microsoft.com/office/powerpoint/2010/main" val="1473689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While</a:t>
            </a:r>
            <a:r>
              <a:rPr lang="en-US" baseline="0" dirty="0"/>
              <a:t> Six Sigma is often associated with the methodology, it is actually the goal.</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To achieve the goal, process performance must be achieved by reducing the variation and/or shifting the process average.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By doing this, the process is more capable of meeting the specification limits that are set by the customer.</a:t>
            </a: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Stabilization</a:t>
            </a:r>
            <a:r>
              <a:rPr lang="en-US" baseline="0" dirty="0"/>
              <a:t> and control refer to the ability to maintain the process improvements or level of quality over time.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The methodology that should be used to achieve the goal is called DMAIC.</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13</a:t>
            </a:fld>
            <a:endParaRPr lang="en-US" dirty="0"/>
          </a:p>
        </p:txBody>
      </p:sp>
    </p:spTree>
    <p:extLst>
      <p:ext uri="{BB962C8B-B14F-4D97-AF65-F5344CB8AC3E}">
        <p14:creationId xmlns:p14="http://schemas.microsoft.com/office/powerpoint/2010/main" val="3614042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DMAIC is the path to Six Sigma. It is a disciplined,</a:t>
            </a:r>
            <a:r>
              <a:rPr lang="en-US" baseline="0" dirty="0"/>
              <a:t> rigorous, data-driven approach that can be applied to </a:t>
            </a:r>
            <a:r>
              <a:rPr lang="en-US" b="1" baseline="0" dirty="0"/>
              <a:t>any</a:t>
            </a:r>
            <a:r>
              <a:rPr lang="en-US" baseline="0" dirty="0"/>
              <a:t> process.</a:t>
            </a:r>
          </a:p>
          <a:p>
            <a:pPr>
              <a:buFont typeface="Arial" pitchFamily="34" charset="0"/>
              <a:buChar char="•"/>
            </a:pPr>
            <a:r>
              <a:rPr lang="en-US" baseline="0" dirty="0"/>
              <a:t>The phases are </a:t>
            </a:r>
            <a:r>
              <a:rPr lang="en-US" b="1" baseline="0" dirty="0"/>
              <a:t>D</a:t>
            </a:r>
            <a:r>
              <a:rPr lang="en-US" baseline="0" dirty="0"/>
              <a:t>EFINE, </a:t>
            </a:r>
            <a:r>
              <a:rPr lang="en-US" b="1" baseline="0" dirty="0"/>
              <a:t>M</a:t>
            </a:r>
            <a:r>
              <a:rPr lang="en-US" baseline="0" dirty="0"/>
              <a:t>EASURE, </a:t>
            </a:r>
            <a:r>
              <a:rPr lang="en-US" b="1" baseline="0" dirty="0"/>
              <a:t>I</a:t>
            </a:r>
            <a:r>
              <a:rPr lang="en-US" baseline="0" dirty="0"/>
              <a:t>MPROVE, </a:t>
            </a:r>
            <a:r>
              <a:rPr lang="en-US" b="1" baseline="0" dirty="0"/>
              <a:t>A</a:t>
            </a:r>
            <a:r>
              <a:rPr lang="en-US" baseline="0" dirty="0"/>
              <a:t>NALYZE, and </a:t>
            </a:r>
            <a:r>
              <a:rPr lang="en-US" b="1" baseline="0" dirty="0"/>
              <a:t>C</a:t>
            </a:r>
            <a:r>
              <a:rPr lang="en-US" baseline="0" dirty="0"/>
              <a:t>ONTROL.</a:t>
            </a:r>
          </a:p>
          <a:p>
            <a:pPr>
              <a:buFont typeface="Arial" pitchFamily="34" charset="0"/>
              <a:buChar char="•"/>
            </a:pPr>
            <a:r>
              <a:rPr lang="en-US" baseline="0" dirty="0"/>
              <a:t>The goal of this training is to teach you how to apply DMAIC and leverage the many concepts and tools within it.</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14</a:t>
            </a:fld>
            <a:endParaRPr lang="en-US" dirty="0"/>
          </a:p>
        </p:txBody>
      </p:sp>
    </p:spTree>
    <p:extLst>
      <p:ext uri="{BB962C8B-B14F-4D97-AF65-F5344CB8AC3E}">
        <p14:creationId xmlns:p14="http://schemas.microsoft.com/office/powerpoint/2010/main" val="3438725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11F068-B8FF-40B6-A1C6-3F532E4C7B2A}" type="slidenum">
              <a:rPr lang="en-US" smtClean="0"/>
              <a:pPr/>
              <a:t>15</a:t>
            </a:fld>
            <a:endParaRPr lang="en-US" dirty="0"/>
          </a:p>
        </p:txBody>
      </p:sp>
    </p:spTree>
    <p:extLst>
      <p:ext uri="{BB962C8B-B14F-4D97-AF65-F5344CB8AC3E}">
        <p14:creationId xmlns:p14="http://schemas.microsoft.com/office/powerpoint/2010/main" val="3886093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Six Sigma was originally developed</a:t>
            </a:r>
            <a:r>
              <a:rPr lang="en-US" baseline="0" dirty="0"/>
              <a:t> by Motorola in 1986, but really became popular when Jack Welch at GE made it the focus of his business strategy. Since the late 90s, it has become widely used across many industries. Maybe you have heard of a few of these?</a:t>
            </a:r>
            <a:endParaRPr lang="en-US" dirty="0"/>
          </a:p>
          <a:p>
            <a:pPr>
              <a:buFont typeface="Arial" pitchFamily="34" charset="0"/>
              <a:buChar char="•"/>
            </a:pPr>
            <a:r>
              <a:rPr lang="en-US" dirty="0"/>
              <a:t>While</a:t>
            </a:r>
            <a:r>
              <a:rPr lang="en-US" baseline="0" dirty="0"/>
              <a:t> the term “Lean” was coined in the 1990s, the methodology is mainly based on the concepts of the Toyota Production System, which was developed by Taiichi Ohno, Shigeo Shingo, and Eiji Toyoda at Toyota between 1948 and 1975.</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16</a:t>
            </a:fld>
            <a:endParaRPr lang="en-US" dirty="0"/>
          </a:p>
        </p:txBody>
      </p:sp>
    </p:spTree>
    <p:extLst>
      <p:ext uri="{BB962C8B-B14F-4D97-AF65-F5344CB8AC3E}">
        <p14:creationId xmlns:p14="http://schemas.microsoft.com/office/powerpoint/2010/main" val="3276398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Bill</a:t>
            </a:r>
            <a:r>
              <a:rPr lang="en-US" baseline="0" dirty="0"/>
              <a:t> Smith originally approached Bob Galvin with what he referred to as the “theory of latent defect.”  </a:t>
            </a:r>
          </a:p>
          <a:p>
            <a:pPr>
              <a:buFont typeface="Arial" pitchFamily="34" charset="0"/>
              <a:buChar char="•"/>
            </a:pPr>
            <a:r>
              <a:rPr lang="en-US" dirty="0"/>
              <a:t>The core principle of the theory is that </a:t>
            </a:r>
            <a:r>
              <a:rPr lang="en-US" b="1" i="0" dirty="0"/>
              <a:t>variation</a:t>
            </a:r>
            <a:r>
              <a:rPr lang="en-US" dirty="0"/>
              <a:t> in manufacturing processes is the main driver for </a:t>
            </a:r>
            <a:r>
              <a:rPr lang="en-US" b="1" i="0" dirty="0"/>
              <a:t>defects</a:t>
            </a:r>
            <a:r>
              <a:rPr lang="en-US" dirty="0"/>
              <a:t>, and eliminating variation will help eliminate defects.</a:t>
            </a:r>
            <a:r>
              <a:rPr lang="en-US" baseline="0" dirty="0"/>
              <a:t> In turn, it will</a:t>
            </a:r>
            <a:r>
              <a:rPr lang="en-US" dirty="0"/>
              <a:t> eliminate the wastes associated with defects, saving money and increasing customer satisfaction.</a:t>
            </a:r>
          </a:p>
          <a:p>
            <a:pPr>
              <a:buFont typeface="Arial" pitchFamily="34" charset="0"/>
              <a:buChar char="•"/>
            </a:pPr>
            <a:r>
              <a:rPr lang="en-US" dirty="0"/>
              <a:t>The threshold agreed to by Motorola</a:t>
            </a:r>
            <a:r>
              <a:rPr lang="en-US" baseline="0" dirty="0"/>
              <a:t> was 3.4 defects per million opportunities…does it sound familiar?</a:t>
            </a:r>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17</a:t>
            </a:fld>
            <a:endParaRPr lang="en-US" dirty="0"/>
          </a:p>
        </p:txBody>
      </p:sp>
    </p:spTree>
    <p:extLst>
      <p:ext uri="{BB962C8B-B14F-4D97-AF65-F5344CB8AC3E}">
        <p14:creationId xmlns:p14="http://schemas.microsoft.com/office/powerpoint/2010/main" val="1635198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In the 1990s,</a:t>
            </a:r>
            <a:r>
              <a:rPr lang="en-US" baseline="0" dirty="0"/>
              <a:t> Six Sigma became widely popular after it was implemented at GE under the leadership of Jack Welch.</a:t>
            </a:r>
          </a:p>
          <a:p>
            <a:pPr>
              <a:buFont typeface="Arial" pitchFamily="34" charset="0"/>
              <a:buChar char="•"/>
            </a:pPr>
            <a:r>
              <a:rPr lang="en-US" baseline="0" dirty="0"/>
              <a:t>Companies across many industries followed suit. In some cases GE taught companies how to deploy the methodology, and in many cases experts from GE and other pioneer companies were heavily recruited to companies that were new to methodology.</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18</a:t>
            </a:fld>
            <a:endParaRPr lang="en-US" dirty="0"/>
          </a:p>
        </p:txBody>
      </p:sp>
    </p:spTree>
    <p:extLst>
      <p:ext uri="{BB962C8B-B14F-4D97-AF65-F5344CB8AC3E}">
        <p14:creationId xmlns:p14="http://schemas.microsoft.com/office/powerpoint/2010/main" val="7678978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a:t>
            </a:r>
            <a:r>
              <a:rPr lang="en-US" baseline="0" dirty="0"/>
              <a:t> DMAIC methodology is essentially an ordered collection of concepts and tools that were not unique to Six Sigma. The concepts and tools are leveraged in a way that leads down a problem solving path.</a:t>
            </a:r>
          </a:p>
          <a:p>
            <a:pPr>
              <a:buFont typeface="Arial" pitchFamily="34" charset="0"/>
              <a:buChar char="•"/>
            </a:pPr>
            <a:r>
              <a:rPr lang="en-US" baseline="0" dirty="0"/>
              <a:t>Another methodology that is complementary to Six Sigma is Lean or Lean Manufacturing.</a:t>
            </a:r>
          </a:p>
          <a:p>
            <a:pPr>
              <a:buFont typeface="Arial" pitchFamily="34" charset="0"/>
              <a:buChar char="•"/>
            </a:pPr>
            <a:r>
              <a:rPr lang="en-US" baseline="0" dirty="0"/>
              <a:t>While Six Sigma focuses on process variability, Lean focuses on eliminating waste and improving process flow and efficiency.</a:t>
            </a:r>
          </a:p>
          <a:p>
            <a:pPr>
              <a:buFont typeface="Arial" pitchFamily="34" charset="0"/>
              <a:buChar char="•"/>
            </a:pPr>
            <a:r>
              <a:rPr lang="en-US" baseline="0" dirty="0"/>
              <a:t>Although the concepts have been applied all the way back in the early 1900s by Ford and Boeing, they were made popular by Toyota in the 1960s with what was originally known as the “just-in-time production system,” and became known as the Toyota Production System. </a:t>
            </a:r>
          </a:p>
          <a:p>
            <a:pPr>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19</a:t>
            </a:fld>
            <a:endParaRPr lang="en-US" dirty="0"/>
          </a:p>
        </p:txBody>
      </p:sp>
    </p:spTree>
    <p:extLst>
      <p:ext uri="{BB962C8B-B14F-4D97-AF65-F5344CB8AC3E}">
        <p14:creationId xmlns:p14="http://schemas.microsoft.com/office/powerpoint/2010/main" val="1706225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track record for many of these companies, after implementing Six Sigma, speaks for itself.</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20</a:t>
            </a:fld>
            <a:endParaRPr lang="en-US" dirty="0"/>
          </a:p>
        </p:txBody>
      </p:sp>
    </p:spTree>
    <p:extLst>
      <p:ext uri="{BB962C8B-B14F-4D97-AF65-F5344CB8AC3E}">
        <p14:creationId xmlns:p14="http://schemas.microsoft.com/office/powerpoint/2010/main" val="26256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a:t>
            </a:fld>
            <a:endParaRPr lang="en-US" dirty="0"/>
          </a:p>
        </p:txBody>
      </p:sp>
    </p:spTree>
    <p:extLst>
      <p:ext uri="{BB962C8B-B14F-4D97-AF65-F5344CB8AC3E}">
        <p14:creationId xmlns:p14="http://schemas.microsoft.com/office/powerpoint/2010/main" val="3960365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11F068-B8FF-40B6-A1C6-3F532E4C7B2A}" type="slidenum">
              <a:rPr lang="en-US" smtClean="0"/>
              <a:pPr/>
              <a:t>21</a:t>
            </a:fld>
            <a:endParaRPr lang="en-US" dirty="0"/>
          </a:p>
        </p:txBody>
      </p:sp>
    </p:spTree>
    <p:extLst>
      <p:ext uri="{BB962C8B-B14F-4D97-AF65-F5344CB8AC3E}">
        <p14:creationId xmlns:p14="http://schemas.microsoft.com/office/powerpoint/2010/main" val="4133169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11F068-B8FF-40B6-A1C6-3F532E4C7B2A}" type="slidenum">
              <a:rPr lang="en-US" smtClean="0"/>
              <a:pPr/>
              <a:t>22</a:t>
            </a:fld>
            <a:endParaRPr lang="en-US" dirty="0"/>
          </a:p>
        </p:txBody>
      </p:sp>
    </p:spTree>
    <p:extLst>
      <p:ext uri="{BB962C8B-B14F-4D97-AF65-F5344CB8AC3E}">
        <p14:creationId xmlns:p14="http://schemas.microsoft.com/office/powerpoint/2010/main" val="2793670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You might have been introduced</a:t>
            </a:r>
            <a:r>
              <a:rPr lang="en-US" baseline="0" dirty="0"/>
              <a:t> to the transfer function in middle school algebra, but it means so much more than symbolizing an algebraic equation.</a:t>
            </a:r>
          </a:p>
          <a:p>
            <a:pPr>
              <a:buFont typeface="Arial" pitchFamily="34" charset="0"/>
              <a:buChar char="•"/>
            </a:pPr>
            <a:r>
              <a:rPr lang="en-US" baseline="0" dirty="0"/>
              <a:t>It is important to keep in mind this concept throughout the DMAIC process. The system (or process) outputs (Y’s) are a function of the inputs (x’s).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23</a:t>
            </a:fld>
            <a:endParaRPr lang="en-US" dirty="0"/>
          </a:p>
        </p:txBody>
      </p:sp>
    </p:spTree>
    <p:extLst>
      <p:ext uri="{BB962C8B-B14F-4D97-AF65-F5344CB8AC3E}">
        <p14:creationId xmlns:p14="http://schemas.microsoft.com/office/powerpoint/2010/main" val="1504685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Most</a:t>
            </a:r>
            <a:r>
              <a:rPr lang="en-US" baseline="0" dirty="0"/>
              <a:t> would agree that an important requirement of pizza delivery is to be fast or “on-time.” In this example, let us consider factors that might cause variation in Y (percent of on-time deliveries).</a:t>
            </a:r>
          </a:p>
          <a:p>
            <a:pPr>
              <a:buFont typeface="Arial" pitchFamily="34" charset="0"/>
              <a:buChar char="•"/>
            </a:pPr>
            <a:r>
              <a:rPr lang="en-US" baseline="0" dirty="0"/>
              <a:t>In the DMAIC process, the goal is to determine which inputs (x’s) are the main drivers for the variation in Y. </a:t>
            </a:r>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24</a:t>
            </a:fld>
            <a:endParaRPr lang="en-US" dirty="0"/>
          </a:p>
        </p:txBody>
      </p:sp>
    </p:spTree>
    <p:extLst>
      <p:ext uri="{BB962C8B-B14F-4D97-AF65-F5344CB8AC3E}">
        <p14:creationId xmlns:p14="http://schemas.microsoft.com/office/powerpoint/2010/main" val="3599328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One</a:t>
            </a:r>
            <a:r>
              <a:rPr lang="en-US" baseline="0" dirty="0"/>
              <a:t> might think of the DMAIC process as a funnel to narrow down all the possible x’s to the vital few.</a:t>
            </a:r>
          </a:p>
          <a:p>
            <a:pPr>
              <a:buFont typeface="Arial" pitchFamily="34" charset="0"/>
              <a:buChar char="•"/>
            </a:pPr>
            <a:r>
              <a:rPr lang="en-US" baseline="0" dirty="0"/>
              <a:t>Why might it be important to know what the vital few x’s are? To focus improvement where the most impact can be affected through changing the inputs.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25</a:t>
            </a:fld>
            <a:endParaRPr lang="en-US" dirty="0"/>
          </a:p>
        </p:txBody>
      </p:sp>
    </p:spTree>
    <p:extLst>
      <p:ext uri="{BB962C8B-B14F-4D97-AF65-F5344CB8AC3E}">
        <p14:creationId xmlns:p14="http://schemas.microsoft.com/office/powerpoint/2010/main" val="4117386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 approach</a:t>
            </a:r>
            <a:r>
              <a:rPr lang="en-US" baseline="0" dirty="0"/>
              <a:t> will funnel the possible x’s to the few that </a:t>
            </a:r>
            <a:r>
              <a:rPr lang="en-US" b="1" baseline="0" dirty="0"/>
              <a:t>do</a:t>
            </a:r>
            <a:r>
              <a:rPr lang="en-US" baseline="0" dirty="0"/>
              <a:t> influence Y. The measurement of those x’s and their effect on the Y then become the focus to determine which have the most significant impact.</a:t>
            </a:r>
          </a:p>
          <a:p>
            <a:pPr>
              <a:buFont typeface="Arial" pitchFamily="34" charset="0"/>
              <a:buChar char="•"/>
            </a:pPr>
            <a:r>
              <a:rPr lang="en-US" baseline="0" dirty="0"/>
              <a:t>By determining which have the most impact, resources can be focused on changing those inputs to achieve the desired process output.</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26</a:t>
            </a:fld>
            <a:endParaRPr lang="en-US" dirty="0"/>
          </a:p>
        </p:txBody>
      </p:sp>
    </p:spTree>
    <p:extLst>
      <p:ext uri="{BB962C8B-B14F-4D97-AF65-F5344CB8AC3E}">
        <p14:creationId xmlns:p14="http://schemas.microsoft.com/office/powerpoint/2010/main" val="341306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11F068-B8FF-40B6-A1C6-3F532E4C7B2A}" type="slidenum">
              <a:rPr lang="en-US" smtClean="0"/>
              <a:pPr/>
              <a:t>27</a:t>
            </a:fld>
            <a:endParaRPr lang="en-US" dirty="0"/>
          </a:p>
        </p:txBody>
      </p:sp>
    </p:spTree>
    <p:extLst>
      <p:ext uri="{BB962C8B-B14F-4D97-AF65-F5344CB8AC3E}">
        <p14:creationId xmlns:p14="http://schemas.microsoft.com/office/powerpoint/2010/main" val="2131992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Six Sigma is a data-driven methodology for solving</a:t>
            </a:r>
            <a:r>
              <a:rPr lang="en-US" baseline="0" dirty="0"/>
              <a:t> problems, improving, and optimizing business problems.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It has 5 phases, each with a specific and important purpose toward achieving the goal of the project.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28</a:t>
            </a:fld>
            <a:endParaRPr lang="en-US" dirty="0"/>
          </a:p>
        </p:txBody>
      </p:sp>
    </p:spTree>
    <p:extLst>
      <p:ext uri="{BB962C8B-B14F-4D97-AF65-F5344CB8AC3E}">
        <p14:creationId xmlns:p14="http://schemas.microsoft.com/office/powerpoint/2010/main" val="557706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dirty="0">
                <a:solidFill>
                  <a:srgbClr val="FF0000"/>
                </a:solidFill>
              </a:rPr>
              <a:t>D</a:t>
            </a:r>
            <a:r>
              <a:rPr lang="en-US" sz="1200" b="0" dirty="0">
                <a:solidFill>
                  <a:srgbClr val="FF0000"/>
                </a:solidFill>
              </a:rPr>
              <a:t>EFINE – the main goal is to “define” what the project is setting out to do</a:t>
            </a:r>
            <a:r>
              <a:rPr lang="en-US" sz="1200" b="0" baseline="0" dirty="0">
                <a:solidFill>
                  <a:srgbClr val="FF0000"/>
                </a:solidFill>
              </a:rPr>
              <a:t> and scope the effort.</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baseline="0" dirty="0">
                <a:solidFill>
                  <a:srgbClr val="FF0000"/>
                </a:solidFill>
              </a:rPr>
              <a:t>M</a:t>
            </a:r>
            <a:r>
              <a:rPr lang="en-US" sz="1200" b="0" baseline="0" dirty="0">
                <a:solidFill>
                  <a:srgbClr val="FF0000"/>
                </a:solidFill>
              </a:rPr>
              <a:t>EASURE – To establish a baseline for the process, ensure the measurement system is reliable, and identify all possible root causes for a problem.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baseline="0" dirty="0">
                <a:solidFill>
                  <a:srgbClr val="FF0000"/>
                </a:solidFill>
              </a:rPr>
              <a:t>A</a:t>
            </a:r>
            <a:r>
              <a:rPr lang="en-US" sz="1200" b="0" baseline="0" dirty="0">
                <a:solidFill>
                  <a:srgbClr val="FF0000"/>
                </a:solidFill>
              </a:rPr>
              <a:t>NALYZE – To narrow down all possible root causes to the critical few that are the primary drivers of the problem.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baseline="0" dirty="0">
                <a:solidFill>
                  <a:srgbClr val="FF0000"/>
                </a:solidFill>
              </a:rPr>
              <a:t>I</a:t>
            </a:r>
            <a:r>
              <a:rPr lang="en-US" sz="1200" b="0" baseline="0" dirty="0">
                <a:solidFill>
                  <a:srgbClr val="FF0000"/>
                </a:solidFill>
              </a:rPr>
              <a:t>MPROVE – To develop the improvements for the process.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baseline="0" dirty="0">
                <a:solidFill>
                  <a:srgbClr val="FF0000"/>
                </a:solidFill>
              </a:rPr>
              <a:t>C</a:t>
            </a:r>
            <a:r>
              <a:rPr lang="en-US" sz="1200" b="0" baseline="0" dirty="0">
                <a:solidFill>
                  <a:srgbClr val="FF0000"/>
                </a:solidFill>
              </a:rPr>
              <a:t>ONTROL – To implement the fix and a control plan to ensure the improvements are sustained over time.</a:t>
            </a:r>
          </a:p>
          <a:p>
            <a:endParaRPr lang="en-US" sz="1200" b="1" kern="1200" dirty="0">
              <a:solidFill>
                <a:schemeClr val="tx1"/>
              </a:solidFill>
              <a:latin typeface="+mn-lt"/>
              <a:ea typeface="+mn-ea"/>
              <a:cs typeface="+mn-cs"/>
            </a:endParaRPr>
          </a:p>
          <a:p>
            <a:r>
              <a:rPr lang="en-US" sz="1200" b="1" kern="1200" dirty="0">
                <a:solidFill>
                  <a:schemeClr val="tx1"/>
                </a:solidFill>
                <a:latin typeface="+mn-lt"/>
                <a:ea typeface="+mn-ea"/>
                <a:cs typeface="+mn-cs"/>
              </a:rPr>
              <a:t>In terms of the transfer function:</a:t>
            </a:r>
          </a:p>
          <a:p>
            <a:pPr>
              <a:buFont typeface="Arial" pitchFamily="34" charset="0"/>
              <a:buChar char="•"/>
            </a:pPr>
            <a:r>
              <a:rPr lang="en-US" sz="1200" b="1" kern="1200" dirty="0">
                <a:solidFill>
                  <a:schemeClr val="tx1"/>
                </a:solidFill>
                <a:latin typeface="+mn-lt"/>
                <a:ea typeface="+mn-ea"/>
                <a:cs typeface="+mn-cs"/>
              </a:rPr>
              <a:t>D</a:t>
            </a:r>
            <a:r>
              <a:rPr lang="en-US" sz="1200" b="0" kern="1200" dirty="0">
                <a:solidFill>
                  <a:schemeClr val="tx1"/>
                </a:solidFill>
                <a:latin typeface="+mn-lt"/>
                <a:ea typeface="+mn-ea"/>
                <a:cs typeface="+mn-cs"/>
              </a:rPr>
              <a:t>EFINE </a:t>
            </a:r>
            <a:r>
              <a:rPr lang="en-US" sz="1200" b="0" baseline="0" dirty="0">
                <a:solidFill>
                  <a:srgbClr val="FF0000"/>
                </a:solidFill>
              </a:rPr>
              <a:t>–</a:t>
            </a:r>
            <a:r>
              <a:rPr lang="en-US" sz="1200" b="0" kern="1200" dirty="0">
                <a:solidFill>
                  <a:schemeClr val="tx1"/>
                </a:solidFill>
                <a:latin typeface="+mn-lt"/>
                <a:ea typeface="+mn-ea"/>
                <a:cs typeface="+mn-cs"/>
              </a:rPr>
              <a:t> </a:t>
            </a:r>
            <a:r>
              <a:rPr lang="en-US" sz="1200" b="0" i="0" kern="1200" dirty="0">
                <a:solidFill>
                  <a:schemeClr val="tx1"/>
                </a:solidFill>
                <a:latin typeface="+mn-lt"/>
                <a:ea typeface="+mn-ea"/>
                <a:cs typeface="+mn-cs"/>
              </a:rPr>
              <a:t>Understand the project Y’s and how to measure them. </a:t>
            </a:r>
          </a:p>
          <a:p>
            <a:pPr>
              <a:buFont typeface="Arial" pitchFamily="34" charset="0"/>
              <a:buChar char="•"/>
            </a:pPr>
            <a:r>
              <a:rPr lang="en-US" sz="1200" b="1" i="0" kern="1200" dirty="0">
                <a:solidFill>
                  <a:schemeClr val="tx1"/>
                </a:solidFill>
                <a:latin typeface="+mn-lt"/>
                <a:ea typeface="+mn-ea"/>
                <a:cs typeface="+mn-cs"/>
              </a:rPr>
              <a:t>M</a:t>
            </a:r>
            <a:r>
              <a:rPr lang="en-US" sz="1200" b="0" i="0" kern="1200" dirty="0">
                <a:solidFill>
                  <a:schemeClr val="tx1"/>
                </a:solidFill>
                <a:latin typeface="+mn-lt"/>
                <a:ea typeface="+mn-ea"/>
                <a:cs typeface="+mn-cs"/>
              </a:rPr>
              <a:t>EASURE </a:t>
            </a:r>
            <a:r>
              <a:rPr lang="en-US" sz="1200" b="0" i="0" baseline="0" dirty="0">
                <a:solidFill>
                  <a:srgbClr val="FF0000"/>
                </a:solidFill>
              </a:rPr>
              <a:t>–</a:t>
            </a:r>
            <a:r>
              <a:rPr lang="en-US" sz="1200" b="0" i="0" kern="1200" dirty="0">
                <a:solidFill>
                  <a:schemeClr val="tx1"/>
                </a:solidFill>
                <a:latin typeface="+mn-lt"/>
                <a:ea typeface="+mn-ea"/>
                <a:cs typeface="+mn-cs"/>
              </a:rPr>
              <a:t> Prioritize potential x’s and measure x’s and Y’s. </a:t>
            </a:r>
          </a:p>
          <a:p>
            <a:pPr>
              <a:buFont typeface="Arial" pitchFamily="34" charset="0"/>
              <a:buChar char="•"/>
            </a:pPr>
            <a:r>
              <a:rPr lang="en-US" sz="1200" b="1" i="0" kern="1200" dirty="0">
                <a:solidFill>
                  <a:schemeClr val="tx1"/>
                </a:solidFill>
                <a:latin typeface="+mn-lt"/>
                <a:ea typeface="+mn-ea"/>
                <a:cs typeface="+mn-cs"/>
              </a:rPr>
              <a:t>A</a:t>
            </a:r>
            <a:r>
              <a:rPr lang="en-US" sz="1200" b="0" i="0" kern="1200" dirty="0">
                <a:solidFill>
                  <a:schemeClr val="tx1"/>
                </a:solidFill>
                <a:latin typeface="+mn-lt"/>
                <a:ea typeface="+mn-ea"/>
                <a:cs typeface="+mn-cs"/>
              </a:rPr>
              <a:t>NALYZE </a:t>
            </a:r>
            <a:r>
              <a:rPr lang="en-US" sz="1200" b="0" i="0" baseline="0" dirty="0">
                <a:solidFill>
                  <a:srgbClr val="FF0000"/>
                </a:solidFill>
              </a:rPr>
              <a:t>–</a:t>
            </a:r>
            <a:r>
              <a:rPr lang="en-US" sz="1200" b="0" i="0" kern="1200" dirty="0">
                <a:solidFill>
                  <a:schemeClr val="tx1"/>
                </a:solidFill>
                <a:latin typeface="+mn-lt"/>
                <a:ea typeface="+mn-ea"/>
                <a:cs typeface="+mn-cs"/>
              </a:rPr>
              <a:t> Test x-Y relationships and verify/quantify important x’s. </a:t>
            </a:r>
          </a:p>
          <a:p>
            <a:pPr>
              <a:buFont typeface="Arial" pitchFamily="34" charset="0"/>
              <a:buChar char="•"/>
            </a:pPr>
            <a:r>
              <a:rPr lang="en-US" sz="1200" b="1" i="0" kern="1200" dirty="0">
                <a:solidFill>
                  <a:schemeClr val="tx1"/>
                </a:solidFill>
                <a:latin typeface="+mn-lt"/>
                <a:ea typeface="+mn-ea"/>
                <a:cs typeface="+mn-cs"/>
              </a:rPr>
              <a:t>I</a:t>
            </a:r>
            <a:r>
              <a:rPr lang="en-US" sz="1200" b="0" i="0" kern="1200" dirty="0">
                <a:solidFill>
                  <a:schemeClr val="tx1"/>
                </a:solidFill>
                <a:latin typeface="+mn-lt"/>
                <a:ea typeface="+mn-ea"/>
                <a:cs typeface="+mn-cs"/>
              </a:rPr>
              <a:t>MPROVE </a:t>
            </a:r>
            <a:r>
              <a:rPr lang="en-US" sz="1200" b="0" i="0" baseline="0" dirty="0">
                <a:solidFill>
                  <a:srgbClr val="FF0000"/>
                </a:solidFill>
              </a:rPr>
              <a:t>–</a:t>
            </a:r>
            <a:r>
              <a:rPr lang="en-US" sz="1200" b="0" i="0" kern="1200" dirty="0">
                <a:solidFill>
                  <a:schemeClr val="tx1"/>
                </a:solidFill>
                <a:latin typeface="+mn-lt"/>
                <a:ea typeface="+mn-ea"/>
                <a:cs typeface="+mn-cs"/>
              </a:rPr>
              <a:t> Implement solutions to improve Y’s and address important x’s. </a:t>
            </a:r>
          </a:p>
          <a:p>
            <a:pPr>
              <a:buFont typeface="Arial" pitchFamily="34" charset="0"/>
              <a:buChar char="•"/>
            </a:pPr>
            <a:r>
              <a:rPr lang="en-US" sz="1200" b="1" i="0" kern="1200" dirty="0">
                <a:solidFill>
                  <a:schemeClr val="tx1"/>
                </a:solidFill>
                <a:latin typeface="+mn-lt"/>
                <a:ea typeface="+mn-ea"/>
                <a:cs typeface="+mn-cs"/>
              </a:rPr>
              <a:t>C</a:t>
            </a:r>
            <a:r>
              <a:rPr lang="en-US" sz="1200" b="0" i="0" kern="1200" dirty="0">
                <a:solidFill>
                  <a:schemeClr val="tx1"/>
                </a:solidFill>
                <a:latin typeface="+mn-lt"/>
                <a:ea typeface="+mn-ea"/>
                <a:cs typeface="+mn-cs"/>
              </a:rPr>
              <a:t>ONTROL </a:t>
            </a:r>
            <a:r>
              <a:rPr lang="en-US" sz="1200" b="0" i="0" baseline="0" dirty="0">
                <a:solidFill>
                  <a:srgbClr val="FF0000"/>
                </a:solidFill>
              </a:rPr>
              <a:t>–</a:t>
            </a:r>
            <a:r>
              <a:rPr lang="en-US" sz="1200" b="0" i="0" kern="1200" dirty="0">
                <a:solidFill>
                  <a:schemeClr val="tx1"/>
                </a:solidFill>
                <a:latin typeface="+mn-lt"/>
                <a:ea typeface="+mn-ea"/>
                <a:cs typeface="+mn-cs"/>
              </a:rPr>
              <a:t> Monitor important x’s and the Y’s over time. </a:t>
            </a:r>
            <a:endParaRPr lang="en-US" sz="1200" b="0" i="0" dirty="0">
              <a:solidFill>
                <a:srgbClr val="FF0000"/>
              </a:solidFill>
            </a:endParaRPr>
          </a:p>
          <a:p>
            <a:endParaRPr lang="en-US" b="1"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29</a:t>
            </a:fld>
            <a:endParaRPr lang="en-US" dirty="0"/>
          </a:p>
        </p:txBody>
      </p:sp>
    </p:spTree>
    <p:extLst>
      <p:ext uri="{BB962C8B-B14F-4D97-AF65-F5344CB8AC3E}">
        <p14:creationId xmlns:p14="http://schemas.microsoft.com/office/powerpoint/2010/main" val="496237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DEFINE is a critical</a:t>
            </a:r>
            <a:r>
              <a:rPr lang="en-US" baseline="0" dirty="0"/>
              <a:t> phase. It sets the foundation for the project, and if it is not done well and properly thought, it is very easy for a project to go off-track.</a:t>
            </a:r>
            <a:endParaRPr lang="en-US" dirty="0"/>
          </a:p>
          <a:p>
            <a:pPr>
              <a:buFont typeface="Arial" pitchFamily="34" charset="0"/>
              <a:buChar char="•"/>
            </a:pPr>
            <a:r>
              <a:rPr lang="en-US" dirty="0"/>
              <a:t>All problems start with a</a:t>
            </a:r>
            <a:r>
              <a:rPr lang="en-US" baseline="0" dirty="0"/>
              <a:t> </a:t>
            </a:r>
            <a:r>
              <a:rPr lang="en-US" b="1" baseline="0" dirty="0"/>
              <a:t>quantifiable</a:t>
            </a:r>
            <a:r>
              <a:rPr lang="en-US" baseline="0" dirty="0"/>
              <a:t> problem statement – without a baseline and a goal, it is very difficult to keep boundaries around the project. Without knowing how much improvement is needed or desired, it can be very difficult to control the scope of the project.</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30</a:t>
            </a:fld>
            <a:endParaRPr lang="en-US" dirty="0"/>
          </a:p>
        </p:txBody>
      </p:sp>
    </p:spTree>
    <p:extLst>
      <p:ext uri="{BB962C8B-B14F-4D97-AF65-F5344CB8AC3E}">
        <p14:creationId xmlns:p14="http://schemas.microsoft.com/office/powerpoint/2010/main" val="590676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a:t>
            </a:fld>
            <a:endParaRPr lang="en-US" dirty="0"/>
          </a:p>
        </p:txBody>
      </p:sp>
    </p:spTree>
    <p:extLst>
      <p:ext uri="{BB962C8B-B14F-4D97-AF65-F5344CB8AC3E}">
        <p14:creationId xmlns:p14="http://schemas.microsoft.com/office/powerpoint/2010/main" val="6197344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 </a:t>
            </a:r>
            <a:r>
              <a:rPr lang="en-US" b="1" dirty="0"/>
              <a:t>project charter </a:t>
            </a:r>
            <a:r>
              <a:rPr lang="en-US" dirty="0"/>
              <a:t>is essentially a contract formed between</a:t>
            </a:r>
            <a:r>
              <a:rPr lang="en-US" baseline="0" dirty="0"/>
              <a:t> a project team, the champion, and the stakeholders. It defines what the project is going to do, why they are going to do it, when it will be done, and by whom. It includes the business case, problem statement, project objective, scope, timeline, and team.</a:t>
            </a:r>
          </a:p>
          <a:p>
            <a:pPr>
              <a:buFont typeface="Arial" pitchFamily="34" charset="0"/>
              <a:buChar char="•"/>
            </a:pPr>
            <a:r>
              <a:rPr lang="en-US" dirty="0"/>
              <a:t>A stakeholder assessment is done to understand where there</a:t>
            </a:r>
            <a:r>
              <a:rPr lang="en-US" baseline="0" dirty="0"/>
              <a:t> are gaps in stakeholder support and develop strategies to overcome them.</a:t>
            </a:r>
          </a:p>
          <a:p>
            <a:pPr>
              <a:buFont typeface="Arial" pitchFamily="34" charset="0"/>
              <a:buChar char="•"/>
            </a:pPr>
            <a:r>
              <a:rPr lang="en-US" baseline="0" dirty="0"/>
              <a:t>High-level Pareto chart and process maps, along with VOC (voice of customer), VOB (voice of business), and CTQs (critical to quality requirements) also help to develop the scope and put some guardrails around the process.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31</a:t>
            </a:fld>
            <a:endParaRPr lang="en-US" dirty="0"/>
          </a:p>
        </p:txBody>
      </p:sp>
    </p:spTree>
    <p:extLst>
      <p:ext uri="{BB962C8B-B14F-4D97-AF65-F5344CB8AC3E}">
        <p14:creationId xmlns:p14="http://schemas.microsoft.com/office/powerpoint/2010/main" val="11421808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MEASURE</a:t>
            </a:r>
            <a:r>
              <a:rPr lang="en-US" baseline="0" dirty="0"/>
              <a:t> phase is necessary to establish the baseline performance for the process, determine if the measurement system(s) is (are) reliable. It is also important to determine if the process is stable and how capable the process is of meeting the customer’s specifications.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There are a few</a:t>
            </a:r>
            <a:r>
              <a:rPr lang="en-US" baseline="0" dirty="0"/>
              <a:t> important </a:t>
            </a:r>
            <a:r>
              <a:rPr lang="en-US" dirty="0"/>
              <a:t>objectives: identify all the possible x’s, plan</a:t>
            </a:r>
            <a:r>
              <a:rPr lang="en-US" baseline="0" dirty="0"/>
              <a:t> what data needs to be collected, assess measurement systems for reliability, validate assumptions and improvement goals, determine the Cost of Poor Quality (COPQ), determine if the process is stable and if the process is capable of meeting customer requirements.</a:t>
            </a: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32</a:t>
            </a:fld>
            <a:endParaRPr lang="en-US" dirty="0"/>
          </a:p>
        </p:txBody>
      </p:sp>
    </p:spTree>
    <p:extLst>
      <p:ext uri="{BB962C8B-B14F-4D97-AF65-F5344CB8AC3E}">
        <p14:creationId xmlns:p14="http://schemas.microsoft.com/office/powerpoint/2010/main" val="40901855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There are many powerful tools that will be introduced to you throughout the MEASURE</a:t>
            </a:r>
            <a:r>
              <a:rPr lang="en-US" baseline="0" dirty="0"/>
              <a:t> phase.</a:t>
            </a:r>
          </a:p>
          <a:p>
            <a:pPr>
              <a:buFont typeface="Arial" pitchFamily="34" charset="0"/>
              <a:buChar char="•"/>
            </a:pPr>
            <a:r>
              <a:rPr lang="en-US" baseline="0" dirty="0"/>
              <a:t>There are many different types of maps to visualize a process:</a:t>
            </a:r>
          </a:p>
          <a:p>
            <a:pPr marL="228600" indent="-228600">
              <a:buFont typeface="+mj-lt"/>
              <a:buAutoNum type="arabicParenR"/>
            </a:pPr>
            <a:r>
              <a:rPr lang="en-US" baseline="0" dirty="0"/>
              <a:t>A SIPOC or a Value Stream Map</a:t>
            </a:r>
          </a:p>
          <a:p>
            <a:pPr marL="228600" indent="-228600">
              <a:buFont typeface="+mj-lt"/>
              <a:buAutoNum type="arabicParenR"/>
            </a:pPr>
            <a:r>
              <a:rPr lang="en-US" baseline="0" dirty="0"/>
              <a:t>An FMEA (Failure Modes and Effects Analysis) to identify possible process failure modes and prioritize them</a:t>
            </a:r>
          </a:p>
          <a:p>
            <a:pPr marL="228600" indent="-228600">
              <a:buFont typeface="+mj-lt"/>
              <a:buAutoNum type="arabicParenR"/>
            </a:pPr>
            <a:r>
              <a:rPr lang="en-US" baseline="0" dirty="0"/>
              <a:t>Tools to brainstorm possible root causes for defects (Cause and Effect) and prioritize those (XY matrix)</a:t>
            </a:r>
          </a:p>
          <a:p>
            <a:pPr marL="228600" indent="-228600">
              <a:buFont typeface="+mj-lt"/>
              <a:buAutoNum type="arabicParenR"/>
            </a:pPr>
            <a:r>
              <a:rPr lang="en-US" baseline="0" dirty="0"/>
              <a:t>Some basic statistical tools to understand more about your process data (Basic and Descriptive Statistics)</a:t>
            </a:r>
          </a:p>
          <a:p>
            <a:pPr marL="228600" indent="-228600">
              <a:buFont typeface="+mj-lt"/>
              <a:buAutoNum type="arabicParenR"/>
            </a:pPr>
            <a:r>
              <a:rPr lang="en-US" baseline="0" dirty="0"/>
              <a:t>Measurement system analysis tools to establish repeatability, reproducibility, linearity, accuracy, and stability</a:t>
            </a:r>
          </a:p>
          <a:p>
            <a:pPr marL="228600" indent="-228600">
              <a:buFont typeface="+mj-lt"/>
              <a:buAutoNum type="arabicParenR"/>
            </a:pPr>
            <a:r>
              <a:rPr lang="en-US" baseline="0" dirty="0"/>
              <a:t>Basic control charts to assess process stability</a:t>
            </a:r>
          </a:p>
          <a:p>
            <a:pPr marL="228600" indent="-228600">
              <a:buFont typeface="+mj-lt"/>
              <a:buAutoNum type="arabicParenR"/>
            </a:pPr>
            <a:r>
              <a:rPr lang="en-US" baseline="0" dirty="0"/>
              <a:t>Tools to assess and quantify a process’ ability to meet customer specification limits</a:t>
            </a:r>
          </a:p>
          <a:p>
            <a:pPr marL="228600" indent="-228600">
              <a:buFont typeface="+mj-lt"/>
              <a:buAutoNum type="arabicParenR"/>
            </a:pPr>
            <a:r>
              <a:rPr lang="en-US" baseline="0" dirty="0"/>
              <a:t>A data collection plan to ensure that when data is collected, it is done properly.</a:t>
            </a:r>
          </a:p>
          <a:p>
            <a:pPr>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33</a:t>
            </a:fld>
            <a:endParaRPr lang="en-US" dirty="0"/>
          </a:p>
        </p:txBody>
      </p:sp>
    </p:spTree>
    <p:extLst>
      <p:ext uri="{BB962C8B-B14F-4D97-AF65-F5344CB8AC3E}">
        <p14:creationId xmlns:p14="http://schemas.microsoft.com/office/powerpoint/2010/main" val="22364465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 ANALYZE</a:t>
            </a:r>
            <a:r>
              <a:rPr lang="en-US" baseline="0" dirty="0"/>
              <a:t> phase is where the potential root causes are narrowed down to the </a:t>
            </a:r>
            <a:r>
              <a:rPr lang="en-US" b="1" baseline="0" dirty="0"/>
              <a:t>critical</a:t>
            </a:r>
            <a:r>
              <a:rPr lang="en-US" baseline="0" dirty="0"/>
              <a:t> root causes.</a:t>
            </a:r>
          </a:p>
          <a:p>
            <a:pPr>
              <a:buFont typeface="Arial" pitchFamily="34" charset="0"/>
              <a:buChar char="•"/>
            </a:pPr>
            <a:r>
              <a:rPr lang="en-US" baseline="0" dirty="0"/>
              <a:t>Statistical tools are used to determine whether or not there are relationships between process performance and the potential root causes.</a:t>
            </a:r>
          </a:p>
          <a:p>
            <a:pPr>
              <a:buFont typeface="Arial" pitchFamily="34" charset="0"/>
              <a:buChar char="•"/>
            </a:pPr>
            <a:r>
              <a:rPr lang="en-US" baseline="0" dirty="0"/>
              <a:t>Where the strong relationships are discovered, these become the foundation for the solution to improve the process.</a:t>
            </a:r>
          </a:p>
          <a:p>
            <a:pPr>
              <a:buFont typeface="Arial" pitchFamily="34" charset="0"/>
              <a:buChar char="•"/>
            </a:pPr>
            <a:r>
              <a:rPr lang="en-US" baseline="0" dirty="0"/>
              <a:t>This is where the transfer function, Y = f(x), is established and the project can establish a hypothesis for improved results.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34</a:t>
            </a:fld>
            <a:endParaRPr lang="en-US" dirty="0"/>
          </a:p>
        </p:txBody>
      </p:sp>
    </p:spTree>
    <p:extLst>
      <p:ext uri="{BB962C8B-B14F-4D97-AF65-F5344CB8AC3E}">
        <p14:creationId xmlns:p14="http://schemas.microsoft.com/office/powerpoint/2010/main" val="41483248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There are many tools</a:t>
            </a:r>
            <a:r>
              <a:rPr lang="en-US" baseline="0" dirty="0"/>
              <a:t> that are used to prove and validate the critical x’s:</a:t>
            </a:r>
          </a:p>
          <a:p>
            <a:pPr marL="228600" indent="-228600">
              <a:buFont typeface="+mj-lt"/>
              <a:buAutoNum type="arabicParenR"/>
            </a:pPr>
            <a:r>
              <a:rPr lang="en-US" baseline="0" dirty="0"/>
              <a:t>Hypothesis tests such as t-tests, ANOVA, Chi-Square, to name a few</a:t>
            </a:r>
          </a:p>
          <a:p>
            <a:pPr marL="228600" indent="-228600">
              <a:buFont typeface="+mj-lt"/>
              <a:buAutoNum type="arabicParenR"/>
            </a:pPr>
            <a:r>
              <a:rPr lang="en-US" baseline="0" dirty="0"/>
              <a:t>Different types of regression to establish quantitative and predictive relationships between the x’s and Y’s</a:t>
            </a:r>
          </a:p>
          <a:p>
            <a:pPr marL="228600" indent="-228600">
              <a:buFont typeface="+mj-lt"/>
              <a:buAutoNum type="arabicParenR"/>
            </a:pPr>
            <a:r>
              <a:rPr lang="en-US" baseline="0" dirty="0"/>
              <a:t>The tools help to formulate a hypothesis about how much improvement can be expected in the Y, given a change in the x.</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35</a:t>
            </a:fld>
            <a:endParaRPr lang="en-US" dirty="0"/>
          </a:p>
        </p:txBody>
      </p:sp>
    </p:spTree>
    <p:extLst>
      <p:ext uri="{BB962C8B-B14F-4D97-AF65-F5344CB8AC3E}">
        <p14:creationId xmlns:p14="http://schemas.microsoft.com/office/powerpoint/2010/main" val="20822177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Methodologies</a:t>
            </a:r>
            <a:r>
              <a:rPr lang="en-US" baseline="0" dirty="0"/>
              <a:t> for the IMPROVE phase include:</a:t>
            </a:r>
          </a:p>
          <a:p>
            <a:pPr marL="228600" indent="-228600">
              <a:buFont typeface="+mj-lt"/>
              <a:buAutoNum type="arabicParenR"/>
            </a:pPr>
            <a:r>
              <a:rPr lang="en-US" baseline="0" dirty="0"/>
              <a:t>Experiments and planned studies</a:t>
            </a:r>
          </a:p>
          <a:p>
            <a:pPr marL="228600" indent="-228600">
              <a:buFont typeface="+mj-lt"/>
              <a:buAutoNum type="arabicParenR"/>
            </a:pPr>
            <a:r>
              <a:rPr lang="en-US" baseline="0" dirty="0"/>
              <a:t>Pilots or tests designed to validate relationships and determine how much change in an input is needed to induce the desired result in the output.</a:t>
            </a:r>
          </a:p>
          <a:p>
            <a:pPr marL="228600" indent="-228600">
              <a:buFont typeface="+mj-lt"/>
              <a:buAutoNum type="arabicParenR"/>
            </a:pPr>
            <a:r>
              <a:rPr lang="en-US" baseline="0" dirty="0"/>
              <a:t>Implementation plan to stimulate thoughts and planning for any necessary communications, training, and preparations to implement the process improvement</a:t>
            </a:r>
          </a:p>
        </p:txBody>
      </p:sp>
      <p:sp>
        <p:nvSpPr>
          <p:cNvPr id="4" name="Slide Number Placeholder 3"/>
          <p:cNvSpPr>
            <a:spLocks noGrp="1"/>
          </p:cNvSpPr>
          <p:nvPr>
            <p:ph type="sldNum" sz="quarter" idx="10"/>
          </p:nvPr>
        </p:nvSpPr>
        <p:spPr/>
        <p:txBody>
          <a:bodyPr/>
          <a:lstStyle/>
          <a:p>
            <a:fld id="{0D11F068-B8FF-40B6-A1C6-3F532E4C7B2A}" type="slidenum">
              <a:rPr lang="en-US" smtClean="0"/>
              <a:pPr/>
              <a:t>36</a:t>
            </a:fld>
            <a:endParaRPr lang="en-US" dirty="0"/>
          </a:p>
        </p:txBody>
      </p:sp>
    </p:spTree>
    <p:extLst>
      <p:ext uri="{BB962C8B-B14F-4D97-AF65-F5344CB8AC3E}">
        <p14:creationId xmlns:p14="http://schemas.microsoft.com/office/powerpoint/2010/main" val="18457178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Other important and less often</a:t>
            </a:r>
            <a:r>
              <a:rPr lang="en-US" baseline="0" dirty="0"/>
              <a:t> discussed elements of the IMPROVE phase are extensions of other tools introduced in earlier phases:</a:t>
            </a:r>
          </a:p>
          <a:p>
            <a:pPr marL="171450" indent="-171450">
              <a:buFont typeface="Arial" pitchFamily="34" charset="0"/>
              <a:buChar char="•"/>
            </a:pPr>
            <a:r>
              <a:rPr lang="en-US" baseline="0" dirty="0"/>
              <a:t>An updated stakeholder assessment to ensure the right support exists to make the process change.</a:t>
            </a:r>
          </a:p>
          <a:p>
            <a:pPr marL="171450" indent="-171450">
              <a:buFont typeface="Arial" pitchFamily="34" charset="0"/>
              <a:buChar char="•"/>
            </a:pPr>
            <a:r>
              <a:rPr lang="en-US" baseline="0" dirty="0"/>
              <a:t>An updated business case to justify the change.</a:t>
            </a:r>
          </a:p>
          <a:p>
            <a:pPr marL="171450" indent="-171450">
              <a:buFont typeface="Arial" pitchFamily="34" charset="0"/>
              <a:buChar char="•"/>
            </a:pPr>
            <a:r>
              <a:rPr lang="en-US" baseline="0" dirty="0"/>
              <a:t>An updated FMEA to ensure the solution is robust and proper control points are identified.</a:t>
            </a:r>
          </a:p>
          <a:p>
            <a:pPr marL="171450" indent="-171450">
              <a:buFont typeface="Arial" pitchFamily="34" charset="0"/>
              <a:buChar char="•"/>
            </a:pPr>
            <a:r>
              <a:rPr lang="en-US" baseline="0" dirty="0"/>
              <a:t>A revisited process capability and sigma level to quantify how well the improved process will perform against customer specifications.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37</a:t>
            </a:fld>
            <a:endParaRPr lang="en-US" dirty="0"/>
          </a:p>
        </p:txBody>
      </p:sp>
    </p:spTree>
    <p:extLst>
      <p:ext uri="{BB962C8B-B14F-4D97-AF65-F5344CB8AC3E}">
        <p14:creationId xmlns:p14="http://schemas.microsoft.com/office/powerpoint/2010/main" val="31954265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CONTROL phase i</a:t>
            </a:r>
            <a:r>
              <a:rPr lang="en-US" baseline="0" dirty="0"/>
              <a:t>s a common failure point for projects.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Improvements are made, but gains will only be temporary if the proper controls are not in place.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The purpose of the CONTROL phase is to establish the mechanisms to ensure the process sustains improved performance and a reaction/mitigation plan to activate by a process owner if it does not.</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38</a:t>
            </a:fld>
            <a:endParaRPr lang="en-US" dirty="0"/>
          </a:p>
        </p:txBody>
      </p:sp>
    </p:spTree>
    <p:extLst>
      <p:ext uri="{BB962C8B-B14F-4D97-AF65-F5344CB8AC3E}">
        <p14:creationId xmlns:p14="http://schemas.microsoft.com/office/powerpoint/2010/main" val="38413112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Control</a:t>
            </a:r>
            <a:r>
              <a:rPr lang="en-US" baseline="0" dirty="0"/>
              <a:t> charts are useful for monitoring process inputs and outputs for stability and quickly identifying when the process goes “out of control.”</a:t>
            </a:r>
          </a:p>
          <a:p>
            <a:pPr>
              <a:buFont typeface="Arial" pitchFamily="34" charset="0"/>
              <a:buChar char="•"/>
            </a:pPr>
            <a:r>
              <a:rPr lang="en-US" baseline="0" dirty="0"/>
              <a:t>Control plans are used to ensure control points are identified and accountability for monitoring them is taken.</a:t>
            </a:r>
          </a:p>
          <a:p>
            <a:pPr>
              <a:buFont typeface="Arial" pitchFamily="34" charset="0"/>
              <a:buChar char="•"/>
            </a:pPr>
            <a:r>
              <a:rPr lang="en-US" baseline="0" dirty="0"/>
              <a:t>A training plan is needed to ensure employees are properly trained to perform process changes.</a:t>
            </a:r>
          </a:p>
          <a:p>
            <a:pPr>
              <a:buFont typeface="Arial" pitchFamily="34" charset="0"/>
              <a:buChar char="•"/>
            </a:pPr>
            <a:r>
              <a:rPr lang="en-US" baseline="0" dirty="0"/>
              <a:t>A communication plan is useful to alert any stakeholders of a change.</a:t>
            </a:r>
          </a:p>
          <a:p>
            <a:pPr>
              <a:buFont typeface="Arial" pitchFamily="34" charset="0"/>
              <a:buChar char="•"/>
            </a:pPr>
            <a:r>
              <a:rPr lang="en-US" baseline="0" dirty="0"/>
              <a:t>Lean tools can be used to “poka-yoke” (mistake proof) a process.</a:t>
            </a:r>
          </a:p>
          <a:p>
            <a:pPr>
              <a:buFont typeface="Arial" pitchFamily="34" charset="0"/>
              <a:buChar char="•"/>
            </a:pPr>
            <a:r>
              <a:rPr lang="en-US" baseline="0" dirty="0"/>
              <a:t>Five-S can be used to organize the workplace and make it more visual.</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39</a:t>
            </a:fld>
            <a:endParaRPr lang="en-US" dirty="0"/>
          </a:p>
        </p:txBody>
      </p:sp>
    </p:spTree>
    <p:extLst>
      <p:ext uri="{BB962C8B-B14F-4D97-AF65-F5344CB8AC3E}">
        <p14:creationId xmlns:p14="http://schemas.microsoft.com/office/powerpoint/2010/main" val="22562760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0" dirty="0"/>
              <a:t>This slide provides a high-level</a:t>
            </a:r>
            <a:r>
              <a:rPr lang="en-US" b="0" baseline="0" dirty="0"/>
              <a:t> view of the DMAIC phases and basic tools. It can be turned into a nice wall-chart or placemat to jog your memory.</a:t>
            </a:r>
            <a:endParaRPr lang="en-US" b="0" dirty="0"/>
          </a:p>
          <a:p>
            <a:endParaRPr lang="en-US" b="1"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40</a:t>
            </a:fld>
            <a:endParaRPr lang="en-US" dirty="0"/>
          </a:p>
        </p:txBody>
      </p:sp>
    </p:spTree>
    <p:extLst>
      <p:ext uri="{BB962C8B-B14F-4D97-AF65-F5344CB8AC3E}">
        <p14:creationId xmlns:p14="http://schemas.microsoft.com/office/powerpoint/2010/main" val="1013957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a:t>
            </a:fld>
            <a:endParaRPr lang="en-US" dirty="0"/>
          </a:p>
        </p:txBody>
      </p:sp>
    </p:spTree>
    <p:extLst>
      <p:ext uri="{BB962C8B-B14F-4D97-AF65-F5344CB8AC3E}">
        <p14:creationId xmlns:p14="http://schemas.microsoft.com/office/powerpoint/2010/main" val="3489592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41</a:t>
            </a:fld>
            <a:endParaRPr lang="en-US" dirty="0"/>
          </a:p>
        </p:txBody>
      </p:sp>
    </p:spTree>
    <p:extLst>
      <p:ext uri="{BB962C8B-B14F-4D97-AF65-F5344CB8AC3E}">
        <p14:creationId xmlns:p14="http://schemas.microsoft.com/office/powerpoint/2010/main" val="41677227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It</a:t>
            </a:r>
            <a:r>
              <a:rPr lang="en-US" baseline="0" dirty="0"/>
              <a:t> is important to know the many roles in Six Sigma to understand where responsibilities lie to execute a project.</a:t>
            </a:r>
          </a:p>
          <a:p>
            <a:pPr>
              <a:buFont typeface="Arial" pitchFamily="34" charset="0"/>
              <a:buChar char="•"/>
            </a:pPr>
            <a:r>
              <a:rPr lang="en-US" baseline="0" dirty="0"/>
              <a:t>Most commonly known are Belts (Black Belt, Green Belt, Master Black Belt, and Yellow Belt).</a:t>
            </a:r>
          </a:p>
          <a:p>
            <a:pPr>
              <a:buFont typeface="Arial" pitchFamily="34" charset="0"/>
              <a:buChar char="•"/>
            </a:pPr>
            <a:r>
              <a:rPr lang="en-US" baseline="0" dirty="0"/>
              <a:t>There are other roles as well, such as Champion, Sponsor, and Stakeholder.</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42</a:t>
            </a:fld>
            <a:endParaRPr lang="en-US" dirty="0"/>
          </a:p>
        </p:txBody>
      </p:sp>
    </p:spTree>
    <p:extLst>
      <p:ext uri="{BB962C8B-B14F-4D97-AF65-F5344CB8AC3E}">
        <p14:creationId xmlns:p14="http://schemas.microsoft.com/office/powerpoint/2010/main" val="2774305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Different Belt levels are associated</a:t>
            </a:r>
            <a:r>
              <a:rPr lang="en-US" baseline="0" dirty="0"/>
              <a:t> with differing levels of expertise in Six Sigma, with Master Black Belt being the most highly trained expert, to Yellow belt having very basic knowledge.</a:t>
            </a:r>
          </a:p>
          <a:p>
            <a:pPr>
              <a:buFont typeface="Arial" pitchFamily="34" charset="0"/>
              <a:buChar char="•"/>
            </a:pPr>
            <a:r>
              <a:rPr lang="en-US" baseline="0" dirty="0"/>
              <a:t>There are also other roles that are very important to the success of Six Sigma initiatives, such as Champions, Sponsors, Stakeholders, and Subject Matter Experts.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43</a:t>
            </a:fld>
            <a:endParaRPr lang="en-US" dirty="0"/>
          </a:p>
        </p:txBody>
      </p:sp>
    </p:spTree>
    <p:extLst>
      <p:ext uri="{BB962C8B-B14F-4D97-AF65-F5344CB8AC3E}">
        <p14:creationId xmlns:p14="http://schemas.microsoft.com/office/powerpoint/2010/main" val="22424264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MBB is often thought of as</a:t>
            </a:r>
            <a:r>
              <a:rPr lang="en-US" baseline="0" dirty="0"/>
              <a:t> a trusted advisor to high-level leaders.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The MBB often guides or coaches Black Belts and Green Belts and ensures the proper and consistent application of Six Sigma across departments.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While an MBB is typically technically savvy with all of the concepts and tools, it is critical that he or she has the skills to communicate in a practical manner with those that are not well-versed in Six Sigma.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Also, the MBB needs to have a strong ability to communicate with and influence leaders at all levels of an organization.</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44</a:t>
            </a:fld>
            <a:endParaRPr lang="en-US" dirty="0"/>
          </a:p>
        </p:txBody>
      </p:sp>
    </p:spTree>
    <p:extLst>
      <p:ext uri="{BB962C8B-B14F-4D97-AF65-F5344CB8AC3E}">
        <p14:creationId xmlns:p14="http://schemas.microsoft.com/office/powerpoint/2010/main" val="25299831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 MBB often</a:t>
            </a:r>
            <a:r>
              <a:rPr lang="en-US" baseline="0" dirty="0"/>
              <a:t> is a trusted advisor to senior leaders in an organization, articulating the cost of poor quality and consulting with them about how to go about improving performance.</a:t>
            </a:r>
          </a:p>
          <a:p>
            <a:pPr>
              <a:buFont typeface="Arial" pitchFamily="34" charset="0"/>
              <a:buChar char="•"/>
            </a:pPr>
            <a:r>
              <a:rPr lang="en-US" baseline="0" dirty="0"/>
              <a:t>A MBB is responsible for defining a project portfolio to solve the businesses problems and drive the strategy.</a:t>
            </a:r>
          </a:p>
          <a:p>
            <a:pPr>
              <a:buFont typeface="Arial" pitchFamily="34" charset="0"/>
              <a:buChar char="•"/>
            </a:pPr>
            <a:r>
              <a:rPr lang="en-US" baseline="0" dirty="0"/>
              <a:t>He or she shapes the work by establishing scope, goals, and timelines.</a:t>
            </a:r>
          </a:p>
          <a:p>
            <a:pPr>
              <a:buFont typeface="Arial" pitchFamily="34" charset="0"/>
              <a:buChar char="•"/>
            </a:pPr>
            <a:r>
              <a:rPr lang="en-US" baseline="0" dirty="0"/>
              <a:t>He or she gathers resources, trains Belts, facilitates tollgates, and reports out to stakeholders and executives.</a:t>
            </a:r>
          </a:p>
          <a:p>
            <a:pPr>
              <a:buFont typeface="Arial" pitchFamily="34" charset="0"/>
              <a:buChar char="•"/>
            </a:pPr>
            <a:r>
              <a:rPr lang="en-US" baseline="0" dirty="0"/>
              <a:t>Finally, the MBB establishes a strategy for Six Sigma implementation and leads the way.</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45</a:t>
            </a:fld>
            <a:endParaRPr lang="en-US" dirty="0"/>
          </a:p>
        </p:txBody>
      </p:sp>
    </p:spTree>
    <p:extLst>
      <p:ext uri="{BB962C8B-B14F-4D97-AF65-F5344CB8AC3E}">
        <p14:creationId xmlns:p14="http://schemas.microsoft.com/office/powerpoint/2010/main" val="10617470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Black Belt is the</a:t>
            </a:r>
            <a:r>
              <a:rPr lang="en-US" baseline="0" dirty="0"/>
              <a:t> key to success among all the other Belts.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The role of a Black Belt is to lead multiple projects, train and mentor Green Belts, define a problem, and drive change effectively</a:t>
            </a:r>
            <a:r>
              <a:rPr lang="en-US" dirty="0"/>
              <a: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Black Belt</a:t>
            </a:r>
            <a:r>
              <a:rPr lang="en-US" baseline="0" dirty="0"/>
              <a:t> incorporates many skills that are critical to successfully and quickly implementing a process improvement initiative through the DMAIC methodology.</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46</a:t>
            </a:fld>
            <a:endParaRPr lang="en-US" dirty="0"/>
          </a:p>
        </p:txBody>
      </p:sp>
    </p:spTree>
    <p:extLst>
      <p:ext uri="{BB962C8B-B14F-4D97-AF65-F5344CB8AC3E}">
        <p14:creationId xmlns:p14="http://schemas.microsoft.com/office/powerpoint/2010/main" val="25549005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Often</a:t>
            </a:r>
            <a:r>
              <a:rPr lang="en-US" baseline="0" dirty="0"/>
              <a:t> Black Belts are dedicated to improvement efforts, but typically pursue certification while simultaneously performing their normal line role.</a:t>
            </a:r>
          </a:p>
          <a:p>
            <a:pPr>
              <a:buFont typeface="Arial" pitchFamily="34" charset="0"/>
              <a:buChar char="•"/>
            </a:pPr>
            <a:r>
              <a:rPr lang="en-US" baseline="0" dirty="0"/>
              <a:t>Responsibilities include project definition, resource gathering, planning, and reporting outs.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47</a:t>
            </a:fld>
            <a:endParaRPr lang="en-US" dirty="0"/>
          </a:p>
        </p:txBody>
      </p:sp>
    </p:spTree>
    <p:extLst>
      <p:ext uri="{BB962C8B-B14F-4D97-AF65-F5344CB8AC3E}">
        <p14:creationId xmlns:p14="http://schemas.microsoft.com/office/powerpoint/2010/main" val="39824184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a:t>
            </a:r>
            <a:r>
              <a:rPr lang="en-US" baseline="0" dirty="0"/>
              <a:t> BB typically performs the role of a project manager, planning the project, facilitating project meetings, and managing toward objectives.</a:t>
            </a:r>
          </a:p>
          <a:p>
            <a:pPr>
              <a:buFont typeface="Arial" pitchFamily="34" charset="0"/>
              <a:buChar char="•"/>
            </a:pPr>
            <a:r>
              <a:rPr lang="en-US" baseline="0" dirty="0"/>
              <a:t>The BB plays a key role in forming, directing, mentoring, and coaching the team.</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48</a:t>
            </a:fld>
            <a:endParaRPr lang="en-US" dirty="0"/>
          </a:p>
        </p:txBody>
      </p:sp>
    </p:spTree>
    <p:extLst>
      <p:ext uri="{BB962C8B-B14F-4D97-AF65-F5344CB8AC3E}">
        <p14:creationId xmlns:p14="http://schemas.microsoft.com/office/powerpoint/2010/main" val="16505543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dirty="0"/>
              <a:t>While</a:t>
            </a:r>
            <a:r>
              <a:rPr lang="en-US" b="0" baseline="0" dirty="0"/>
              <a:t> a Black Belt’s sole business responsibility could be the implementation of projects, Green Belts often implement projects in addition to other job responsibilities. Therefore, the Green Belt typically works on less complicated business problems.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baseline="0" dirty="0"/>
              <a:t>A Green Belt takes direction and coaching from the Black Belt.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baseline="0" dirty="0"/>
              <a:t>While exposed to all the concepts of Six Sigma, the Green Belt does not typically get deep into some of the more advanced statistical tools (at least not without significant direction from an expert Black Belt or Master Black Belt).</a:t>
            </a:r>
            <a:endParaRPr lang="en-US" b="0" dirty="0"/>
          </a:p>
          <a:p>
            <a:endParaRPr lang="en-US" b="1" dirty="0"/>
          </a:p>
          <a:p>
            <a:endParaRPr lang="en-US" b="1"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49</a:t>
            </a:fld>
            <a:endParaRPr lang="en-US" dirty="0"/>
          </a:p>
        </p:txBody>
      </p:sp>
    </p:spTree>
    <p:extLst>
      <p:ext uri="{BB962C8B-B14F-4D97-AF65-F5344CB8AC3E}">
        <p14:creationId xmlns:p14="http://schemas.microsoft.com/office/powerpoint/2010/main" val="35143709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As you can see, the roles and responsibilities are</a:t>
            </a:r>
            <a:r>
              <a:rPr lang="en-US" baseline="0" dirty="0"/>
              <a:t> identical to those of a Black Belt.</a:t>
            </a:r>
          </a:p>
          <a:p>
            <a:pPr>
              <a:buFont typeface="Arial" pitchFamily="34" charset="0"/>
              <a:buChar char="•"/>
            </a:pPr>
            <a:r>
              <a:rPr lang="en-US" baseline="0" dirty="0"/>
              <a:t>The key differences are the level of complexity and the dedication that a Black Belt has toward Six Sigma projects. Again, a Green Belt typically does projects in addition to his or her normal line job responsibilities.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50</a:t>
            </a:fld>
            <a:endParaRPr lang="en-US" dirty="0"/>
          </a:p>
        </p:txBody>
      </p:sp>
    </p:spTree>
    <p:extLst>
      <p:ext uri="{BB962C8B-B14F-4D97-AF65-F5344CB8AC3E}">
        <p14:creationId xmlns:p14="http://schemas.microsoft.com/office/powerpoint/2010/main" val="2916175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a:t>
            </a:fld>
            <a:endParaRPr lang="en-US" dirty="0"/>
          </a:p>
        </p:txBody>
      </p:sp>
    </p:spTree>
    <p:extLst>
      <p:ext uri="{BB962C8B-B14F-4D97-AF65-F5344CB8AC3E}">
        <p14:creationId xmlns:p14="http://schemas.microsoft.com/office/powerpoint/2010/main" val="2175875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Yellow Belts have enough</a:t>
            </a:r>
            <a:r>
              <a:rPr lang="en-US" baseline="0" dirty="0"/>
              <a:t> understanding of Six Sigma so they can be effective in assisting other Six Sigma Belts to succeed with their projects, usually in the role of subject matter experts.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This level of training is important to have in an environment where Six Sigma projects are prevalent, such as when managing Belts.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51</a:t>
            </a:fld>
            <a:endParaRPr lang="en-US" dirty="0"/>
          </a:p>
        </p:txBody>
      </p:sp>
    </p:spTree>
    <p:extLst>
      <p:ext uri="{BB962C8B-B14F-4D97-AF65-F5344CB8AC3E}">
        <p14:creationId xmlns:p14="http://schemas.microsoft.com/office/powerpoint/2010/main" val="26133814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 Yellow Belt serves</a:t>
            </a:r>
            <a:r>
              <a:rPr lang="en-US" baseline="0" dirty="0"/>
              <a:t> in a support role for Six Sigma projects.</a:t>
            </a:r>
          </a:p>
          <a:p>
            <a:pPr>
              <a:buFont typeface="Arial" pitchFamily="34" charset="0"/>
              <a:buChar char="•"/>
            </a:pPr>
            <a:r>
              <a:rPr lang="en-US" baseline="0" dirty="0"/>
              <a:t>The Yellow Belt participates in defining projects, assists in data collection, contributes in analysis sessions, and assists in assessing, developing, and implementing solutions.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52</a:t>
            </a:fld>
            <a:endParaRPr lang="en-US" dirty="0"/>
          </a:p>
        </p:txBody>
      </p:sp>
    </p:spTree>
    <p:extLst>
      <p:ext uri="{BB962C8B-B14F-4D97-AF65-F5344CB8AC3E}">
        <p14:creationId xmlns:p14="http://schemas.microsoft.com/office/powerpoint/2010/main" val="33110494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Champions and</a:t>
            </a:r>
            <a:r>
              <a:rPr lang="en-US" baseline="0" dirty="0"/>
              <a:t> Sponsors’ roles are to set direction for projects and ensure that the path is clear for the Belts to succeed: obtain resources and funding, overcome stakeholder issues, and knock down other barriers to progress.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53</a:t>
            </a:fld>
            <a:endParaRPr lang="en-US" dirty="0"/>
          </a:p>
        </p:txBody>
      </p:sp>
    </p:spTree>
    <p:extLst>
      <p:ext uri="{BB962C8B-B14F-4D97-AF65-F5344CB8AC3E}">
        <p14:creationId xmlns:p14="http://schemas.microsoft.com/office/powerpoint/2010/main" val="1743957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Strong support from leadership is critical to success, and the Champions and</a:t>
            </a:r>
            <a:r>
              <a:rPr lang="en-US" baseline="0" dirty="0"/>
              <a:t> Sponsors are responsible for building that support.</a:t>
            </a:r>
          </a:p>
          <a:p>
            <a:pPr>
              <a:buFont typeface="Arial" pitchFamily="34" charset="0"/>
              <a:buChar char="•"/>
            </a:pPr>
            <a:r>
              <a:rPr lang="en-US" baseline="0" dirty="0"/>
              <a:t>From a project standpoint, it is important for them to be highly engaged in the work.</a:t>
            </a:r>
          </a:p>
          <a:p>
            <a:pPr>
              <a:buFont typeface="Arial" pitchFamily="34" charset="0"/>
              <a:buChar char="•"/>
            </a:pPr>
            <a:r>
              <a:rPr lang="en-US" baseline="0" dirty="0"/>
              <a:t>It is their role to provide oversight and guidance to define success for the project(s).</a:t>
            </a:r>
          </a:p>
          <a:p>
            <a:pPr>
              <a:buFont typeface="Arial" pitchFamily="34" charset="0"/>
              <a:buChar char="•"/>
            </a:pPr>
            <a:r>
              <a:rPr lang="en-US" baseline="0" dirty="0"/>
              <a:t>They resolve issues when necessary, such as resource needs, stakeholder conflicts, or political issues.</a:t>
            </a:r>
          </a:p>
          <a:p>
            <a:pPr>
              <a:buFont typeface="Arial" pitchFamily="34" charset="0"/>
              <a:buChar char="•"/>
            </a:pPr>
            <a:r>
              <a:rPr lang="en-US" baseline="0" dirty="0"/>
              <a:t>They create the routines for tollgate reviews to ensure there are regular checkpoints with the project team.</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54</a:t>
            </a:fld>
            <a:endParaRPr lang="en-US" dirty="0"/>
          </a:p>
        </p:txBody>
      </p:sp>
    </p:spTree>
    <p:extLst>
      <p:ext uri="{BB962C8B-B14F-4D97-AF65-F5344CB8AC3E}">
        <p14:creationId xmlns:p14="http://schemas.microsoft.com/office/powerpoint/2010/main" val="237238080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G</a:t>
            </a:r>
            <a:r>
              <a:rPr lang="en-US" baseline="0" dirty="0"/>
              <a:t>enerally speaking, a Stakeholder is anyone who has interest in a project; stakeholders are usually the beneficiaries of the process improvement.</a:t>
            </a:r>
          </a:p>
          <a:p>
            <a:pPr>
              <a:buFont typeface="Arial" pitchFamily="34" charset="0"/>
              <a:buChar char="•"/>
            </a:pPr>
            <a:r>
              <a:rPr lang="en-US" baseline="0" dirty="0"/>
              <a:t>A stakeholder can be a person, a group, or an organization that is affected by the project.</a:t>
            </a:r>
          </a:p>
          <a:p>
            <a:pPr>
              <a:buFont typeface="Arial" pitchFamily="34" charset="0"/>
              <a:buChar char="•"/>
            </a:pPr>
            <a:r>
              <a:rPr lang="en-US" baseline="0" dirty="0"/>
              <a:t>A lack of stakeholder support can cause a project to fail, either through active or passive resistance, so it is very important to be aware of how stakeholders feel about the work being done so the team can proactively manage their perceptions and level of support.</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55</a:t>
            </a:fld>
            <a:endParaRPr lang="en-US" dirty="0"/>
          </a:p>
        </p:txBody>
      </p:sp>
    </p:spTree>
    <p:extLst>
      <p:ext uri="{BB962C8B-B14F-4D97-AF65-F5344CB8AC3E}">
        <p14:creationId xmlns:p14="http://schemas.microsoft.com/office/powerpoint/2010/main" val="382788037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 Subject Matter Expert is someone who is a known expert</a:t>
            </a:r>
            <a:r>
              <a:rPr lang="en-US" baseline="0" dirty="0"/>
              <a:t> in the process or other aspect of the problem.</a:t>
            </a:r>
          </a:p>
          <a:p>
            <a:pPr>
              <a:buFont typeface="Arial" pitchFamily="34" charset="0"/>
              <a:buChar char="•"/>
            </a:pPr>
            <a:r>
              <a:rPr lang="en-US" baseline="0" dirty="0"/>
              <a:t>SMEs’ input is critical to ensure the team is leveraging accurate information when it comes to the process or evaluating data and information.</a:t>
            </a:r>
          </a:p>
          <a:p>
            <a:pPr>
              <a:buFont typeface="Arial" pitchFamily="34" charset="0"/>
              <a:buChar char="•"/>
            </a:pPr>
            <a:r>
              <a:rPr lang="en-US" baseline="0" dirty="0"/>
              <a:t>When selecting a SME, it is important to choose people who are vocal, but who also bring ideas. SMEs that are closed-minded to change may be vocal, but can be a barrier to making the necessary improvements.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56</a:t>
            </a:fld>
            <a:endParaRPr lang="en-US" dirty="0"/>
          </a:p>
        </p:txBody>
      </p:sp>
    </p:spTree>
    <p:extLst>
      <p:ext uri="{BB962C8B-B14F-4D97-AF65-F5344CB8AC3E}">
        <p14:creationId xmlns:p14="http://schemas.microsoft.com/office/powerpoint/2010/main" val="395441159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Font typeface="Arial" pitchFamily="34" charset="0"/>
              <a:buChar char="•"/>
            </a:pPr>
            <a:r>
              <a:rPr lang="en-US" dirty="0"/>
              <a:t>In review, there are many important roles in</a:t>
            </a:r>
            <a:r>
              <a:rPr lang="en-US" baseline="0" dirty="0"/>
              <a:t> Six Sigma.</a:t>
            </a:r>
          </a:p>
          <a:p>
            <a:pPr>
              <a:buFont typeface="Arial" pitchFamily="34" charset="0"/>
              <a:buChar char="•"/>
            </a:pPr>
            <a:r>
              <a:rPr lang="en-US" baseline="0" dirty="0"/>
              <a:t>For a Six Sigma program to be effective, it is important to assign these roles to individuals who are well equipped to carry out the responsibilities.</a:t>
            </a: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57</a:t>
            </a:fld>
            <a:endParaRPr lang="en-US" dirty="0"/>
          </a:p>
        </p:txBody>
      </p:sp>
    </p:spTree>
    <p:extLst>
      <p:ext uri="{BB962C8B-B14F-4D97-AF65-F5344CB8AC3E}">
        <p14:creationId xmlns:p14="http://schemas.microsoft.com/office/powerpoint/2010/main" val="1864686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58</a:t>
            </a:fld>
            <a:endParaRPr lang="en-US" dirty="0"/>
          </a:p>
        </p:txBody>
      </p:sp>
    </p:spTree>
    <p:extLst>
      <p:ext uri="{BB962C8B-B14F-4D97-AF65-F5344CB8AC3E}">
        <p14:creationId xmlns:p14="http://schemas.microsoft.com/office/powerpoint/2010/main" val="2158790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15000"/>
              </a:lnSpc>
              <a:spcBef>
                <a:spcPts val="0"/>
              </a:spcBef>
              <a:spcAft>
                <a:spcPts val="0"/>
              </a:spcAft>
              <a:buClrTx/>
              <a:buSzTx/>
              <a:buFont typeface="Arial" pitchFamily="34" charset="0"/>
              <a:buChar char="•"/>
              <a:tabLst/>
              <a:defRPr/>
            </a:pPr>
            <a:r>
              <a:rPr lang="en-US" dirty="0">
                <a:ea typeface="Times New Roman"/>
                <a:cs typeface="Calibri"/>
              </a:rPr>
              <a:t>Most people think of Six Sigma as a disciplined, data-driven</a:t>
            </a:r>
            <a:r>
              <a:rPr lang="en-US" baseline="0" dirty="0">
                <a:ea typeface="Times New Roman"/>
                <a:cs typeface="Calibri"/>
              </a:rPr>
              <a:t> approach to eliminating defects and solving business problems.</a:t>
            </a:r>
          </a:p>
          <a:p>
            <a:pPr marL="0" marR="0" indent="0" algn="l" defTabSz="914400" rtl="0" eaLnBrk="1" fontAlgn="auto" latinLnBrk="0" hangingPunct="1">
              <a:lnSpc>
                <a:spcPct val="115000"/>
              </a:lnSpc>
              <a:spcBef>
                <a:spcPts val="0"/>
              </a:spcBef>
              <a:spcAft>
                <a:spcPts val="0"/>
              </a:spcAft>
              <a:buClrTx/>
              <a:buSzTx/>
              <a:buFont typeface="Arial" pitchFamily="34" charset="0"/>
              <a:buChar char="•"/>
              <a:tabLst/>
              <a:defRPr/>
            </a:pPr>
            <a:r>
              <a:rPr lang="en-US" baseline="0" dirty="0">
                <a:ea typeface="Times New Roman"/>
                <a:cs typeface="Calibri"/>
              </a:rPr>
              <a:t>If you break down the two words, “Six Sigma,” they really describe a measure of quality that strives for near perfection.</a:t>
            </a:r>
          </a:p>
          <a:p>
            <a:pPr marL="0" marR="0" indent="0" algn="l" defTabSz="914400" rtl="0" eaLnBrk="1" fontAlgn="auto" latinLnBrk="0" hangingPunct="1">
              <a:lnSpc>
                <a:spcPct val="115000"/>
              </a:lnSpc>
              <a:spcBef>
                <a:spcPts val="0"/>
              </a:spcBef>
              <a:spcAft>
                <a:spcPts val="0"/>
              </a:spcAft>
              <a:buClrTx/>
              <a:buSzTx/>
              <a:buFont typeface="Arial" pitchFamily="34" charset="0"/>
              <a:buChar char="•"/>
              <a:tabLst/>
              <a:defRPr/>
            </a:pPr>
            <a:r>
              <a:rPr lang="en-US" baseline="0" dirty="0">
                <a:ea typeface="Times New Roman"/>
                <a:cs typeface="Calibri"/>
              </a:rPr>
              <a:t>Sigma and standard deviation are the same thing, a measure of variation. </a:t>
            </a:r>
          </a:p>
          <a:p>
            <a:pPr marL="0" marR="0" indent="0" algn="l" defTabSz="914400" rtl="0" eaLnBrk="1" fontAlgn="auto" latinLnBrk="0" hangingPunct="1">
              <a:lnSpc>
                <a:spcPct val="115000"/>
              </a:lnSpc>
              <a:spcBef>
                <a:spcPts val="0"/>
              </a:spcBef>
              <a:spcAft>
                <a:spcPts val="0"/>
              </a:spcAft>
              <a:buClrTx/>
              <a:buSzTx/>
              <a:buFont typeface="Arial" pitchFamily="34" charset="0"/>
              <a:buChar char="•"/>
              <a:tabLst/>
              <a:defRPr/>
            </a:pPr>
            <a:r>
              <a:rPr lang="en-US" baseline="0" dirty="0">
                <a:ea typeface="Times New Roman"/>
                <a:cs typeface="Calibri"/>
              </a:rPr>
              <a:t>Variation is the enemy of quality; it makes it much more difficult to meet a customer’s expectation for a product or service.</a:t>
            </a:r>
            <a:endParaRPr lang="en-US" dirty="0">
              <a:ea typeface="Times New Roman"/>
              <a:cs typeface="Calibri"/>
            </a:endParaRPr>
          </a:p>
          <a:p>
            <a:pPr marL="0" marR="0" indent="0" algn="l" defTabSz="914400" rtl="0" eaLnBrk="1" fontAlgn="auto" latinLnBrk="0" hangingPunct="1">
              <a:lnSpc>
                <a:spcPct val="115000"/>
              </a:lnSpc>
              <a:spcBef>
                <a:spcPts val="0"/>
              </a:spcBef>
              <a:spcAft>
                <a:spcPts val="0"/>
              </a:spcAft>
              <a:buClrTx/>
              <a:buSzTx/>
              <a:buFont typeface="Arial" pitchFamily="34" charset="0"/>
              <a:buChar char="•"/>
              <a:tabLst/>
              <a:defRPr/>
            </a:pPr>
            <a:r>
              <a:rPr lang="en-US" dirty="0">
                <a:ea typeface="Times New Roman"/>
                <a:cs typeface="Calibri"/>
              </a:rPr>
              <a:t>The aspiration is to </a:t>
            </a:r>
            <a:r>
              <a:rPr lang="en-US" baseline="0" dirty="0">
                <a:ea typeface="Times New Roman"/>
                <a:cs typeface="Calibri"/>
              </a:rPr>
              <a:t>limit the variation to such a degree that 6 “sigmas” (or standard deviations) above or below your mean will fall within the limits that are acceptable to customers.</a:t>
            </a:r>
            <a:endParaRPr lang="en-US" dirty="0">
              <a:ea typeface="Times New Roman"/>
              <a:cs typeface="Times New Roman"/>
            </a:endParaRPr>
          </a:p>
          <a:p>
            <a:pPr>
              <a:lnSpc>
                <a:spcPct val="115000"/>
              </a:lnSpc>
            </a:pPr>
            <a:endParaRPr lang="en-US" sz="1100" dirty="0">
              <a:ea typeface="Times New Roman"/>
              <a:cs typeface="Times New Roman"/>
            </a:endParaRPr>
          </a:p>
          <a:p>
            <a:pPr>
              <a:lnSpc>
                <a:spcPct val="115000"/>
              </a:lnSpc>
            </a:pPr>
            <a:endParaRPr lang="en-US" sz="1100" dirty="0">
              <a:ea typeface="Times New Roman"/>
              <a:cs typeface="Times New Roman"/>
            </a:endParaRPr>
          </a:p>
        </p:txBody>
      </p:sp>
      <p:sp>
        <p:nvSpPr>
          <p:cNvPr id="4" name="Slide Number Placeholder 3"/>
          <p:cNvSpPr>
            <a:spLocks noGrp="1"/>
          </p:cNvSpPr>
          <p:nvPr>
            <p:ph type="sldNum" sz="quarter" idx="10"/>
          </p:nvPr>
        </p:nvSpPr>
        <p:spPr/>
        <p:txBody>
          <a:bodyPr/>
          <a:lstStyle/>
          <a:p>
            <a:fld id="{0D11F068-B8FF-40B6-A1C6-3F532E4C7B2A}" type="slidenum">
              <a:rPr lang="en-US" smtClean="0"/>
              <a:pPr/>
              <a:t>6</a:t>
            </a:fld>
            <a:endParaRPr lang="en-US" dirty="0"/>
          </a:p>
        </p:txBody>
      </p:sp>
    </p:spTree>
    <p:extLst>
      <p:ext uri="{BB962C8B-B14F-4D97-AF65-F5344CB8AC3E}">
        <p14:creationId xmlns:p14="http://schemas.microsoft.com/office/powerpoint/2010/main" val="1010680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The more variation that can be reduced in the process (by narrowing the distribution), the more easily the customer’s expectations can be met.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A Six Sigma process will yield only 3.4 defects for every million opportunities, but some processes require more quality and some require less.</a:t>
            </a: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It is important</a:t>
            </a:r>
            <a:r>
              <a:rPr lang="en-US" baseline="0" dirty="0"/>
              <a:t> to note that a Six Sigma level of quality does not come without cost, so one must consider what level of quality is needed or acceptable and how much can be spent on resources to remove the variation.</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7</a:t>
            </a:fld>
            <a:endParaRPr lang="en-US" dirty="0"/>
          </a:p>
        </p:txBody>
      </p:sp>
    </p:spTree>
    <p:extLst>
      <p:ext uri="{BB962C8B-B14F-4D97-AF65-F5344CB8AC3E}">
        <p14:creationId xmlns:p14="http://schemas.microsoft.com/office/powerpoint/2010/main" val="1862668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On the previous page, the LSL and USL were at 6</a:t>
            </a:r>
            <a:r>
              <a:rPr lang="en-US" baseline="0" dirty="0"/>
              <a:t> standard deviations from the mean. Would that process be more or less forgiving than the one that is pictured?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baseline="0" dirty="0"/>
              <a:t>This</a:t>
            </a:r>
            <a:r>
              <a:rPr lang="en-US" baseline="0" dirty="0"/>
              <a:t> process is much less forgiving. It is a 1 sigma process because the USL and LSL are only 1 standard deviations from the mean.</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a:t>
            </a:r>
            <a:r>
              <a:rPr lang="en-US" baseline="0" dirty="0"/>
              <a:t> area under the blue curve to the left of the LSL and to the right of the USL represents </a:t>
            </a:r>
            <a:r>
              <a:rPr lang="en-US" b="1" baseline="0" dirty="0"/>
              <a:t>process defects</a:t>
            </a:r>
            <a:r>
              <a:rPr lang="en-US" baseline="0"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8</a:t>
            </a:fld>
            <a:endParaRPr lang="en-US" dirty="0"/>
          </a:p>
        </p:txBody>
      </p:sp>
    </p:spTree>
    <p:extLst>
      <p:ext uri="{BB962C8B-B14F-4D97-AF65-F5344CB8AC3E}">
        <p14:creationId xmlns:p14="http://schemas.microsoft.com/office/powerpoint/2010/main" val="3960544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 1 sigma</a:t>
            </a:r>
            <a:r>
              <a:rPr lang="en-US" baseline="0" dirty="0"/>
              <a:t> process will generate defects 70% of the time, so for every 3 units that are good, there are 7 defective.</a:t>
            </a:r>
            <a:endParaRPr lang="en-US" dirty="0"/>
          </a:p>
          <a:p>
            <a:pPr>
              <a:buFont typeface="Arial" pitchFamily="34" charset="0"/>
              <a:buChar char="•"/>
            </a:pPr>
            <a:r>
              <a:rPr lang="en-US" dirty="0"/>
              <a:t>A 1 sigma process is not desirable</a:t>
            </a:r>
            <a:r>
              <a:rPr lang="en-US" baseline="0" dirty="0"/>
              <a:t> anywhere. What are the implications of such a process? High customer claims, high process waste, lost reputation…any others?</a:t>
            </a:r>
          </a:p>
          <a:p>
            <a:pPr>
              <a:buFont typeface="Arial"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0D11F068-B8FF-40B6-A1C6-3F532E4C7B2A}" type="slidenum">
              <a:rPr lang="en-US" smtClean="0"/>
              <a:pPr/>
              <a:t>9</a:t>
            </a:fld>
            <a:endParaRPr lang="en-US" dirty="0"/>
          </a:p>
        </p:txBody>
      </p:sp>
    </p:spTree>
    <p:extLst>
      <p:ext uri="{BB962C8B-B14F-4D97-AF65-F5344CB8AC3E}">
        <p14:creationId xmlns:p14="http://schemas.microsoft.com/office/powerpoint/2010/main" val="2185051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ix Sigma Digest">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124200"/>
            <a:ext cx="10058400" cy="1069975"/>
          </a:xfrm>
        </p:spPr>
        <p:txBody>
          <a:bodyPr anchor="b"/>
          <a:lstStyle>
            <a:lvl1pPr>
              <a:defRPr sz="4400">
                <a:ln>
                  <a:noFill/>
                </a:ln>
                <a:solidFill>
                  <a:srgbClr val="333333"/>
                </a:solidFill>
              </a:defRPr>
            </a:lvl1pPr>
          </a:lstStyle>
          <a:p>
            <a:r>
              <a:rPr lang="en-US" dirty="0"/>
              <a:t>Click to edit Master title style</a:t>
            </a:r>
          </a:p>
        </p:txBody>
      </p:sp>
      <p:sp>
        <p:nvSpPr>
          <p:cNvPr id="11" name="TextBox 10"/>
          <p:cNvSpPr txBox="1"/>
          <p:nvPr/>
        </p:nvSpPr>
        <p:spPr>
          <a:xfrm>
            <a:off x="0" y="6581002"/>
            <a:ext cx="11277600" cy="276999"/>
          </a:xfrm>
          <a:prstGeom prst="rect">
            <a:avLst/>
          </a:prstGeom>
          <a:noFill/>
        </p:spPr>
        <p:txBody>
          <a:bodyPr wrap="square" rtlCol="0">
            <a:spAutoFit/>
          </a:bodyPr>
          <a:lstStyle/>
          <a:p>
            <a:pPr algn="r"/>
            <a:r>
              <a:rPr lang="en-US" sz="1200" dirty="0">
                <a:solidFill>
                  <a:srgbClr val="000000"/>
                </a:solidFill>
                <a:latin typeface="+mn-lt"/>
              </a:rPr>
              <a:t>www.LeanSigmaCorporation.com</a:t>
            </a:r>
          </a:p>
        </p:txBody>
      </p:sp>
      <p:sp>
        <p:nvSpPr>
          <p:cNvPr id="9" name="Slide Number Placeholder 5"/>
          <p:cNvSpPr>
            <a:spLocks noGrp="1"/>
          </p:cNvSpPr>
          <p:nvPr>
            <p:ph type="sldNum" sz="quarter" idx="4"/>
          </p:nvPr>
        </p:nvSpPr>
        <p:spPr>
          <a:xfrm>
            <a:off x="11379200" y="6477000"/>
            <a:ext cx="711200" cy="228600"/>
          </a:xfrm>
          <a:prstGeom prst="bracketPair">
            <a:avLst>
              <a:gd name="adj" fmla="val 17949"/>
            </a:avLst>
          </a:prstGeom>
          <a:ln w="12700">
            <a:solidFill>
              <a:schemeClr val="bg1"/>
            </a:solidFill>
          </a:ln>
        </p:spPr>
        <p:txBody>
          <a:bodyPr vert="horz" lIns="0" tIns="0" rIns="0" bIns="0" rtlCol="0" anchor="ctr"/>
          <a:lstStyle>
            <a:lvl1pPr algn="ctr">
              <a:defRPr sz="1200" b="0">
                <a:solidFill>
                  <a:schemeClr val="bg1"/>
                </a:solidFill>
              </a:defRPr>
            </a:lvl1pPr>
          </a:lstStyle>
          <a:p>
            <a:fld id="{28B83BC3-069B-46AF-A4E6-C99928E1A4FA}" type="slidenum">
              <a:rPr lang="en-US" smtClean="0"/>
              <a:pPr/>
              <a:t>‹#›</a:t>
            </a:fld>
            <a:endParaRPr lang="en-US" dirty="0"/>
          </a:p>
        </p:txBody>
      </p:sp>
      <p:sp>
        <p:nvSpPr>
          <p:cNvPr id="10" name="Footer Placeholder 4"/>
          <p:cNvSpPr>
            <a:spLocks noGrp="1"/>
          </p:cNvSpPr>
          <p:nvPr>
            <p:ph type="ftr" sz="quarter" idx="3"/>
          </p:nvPr>
        </p:nvSpPr>
        <p:spPr>
          <a:xfrm rot="5400000">
            <a:off x="10276840" y="1356361"/>
            <a:ext cx="2895602" cy="487680"/>
          </a:xfrm>
          <a:prstGeom prst="rect">
            <a:avLst/>
          </a:prstGeom>
        </p:spPr>
        <p:txBody>
          <a:bodyPr vert="horz" lIns="91440" tIns="45720" rIns="91440" bIns="45720" rtlCol="0" anchor="ctr"/>
          <a:lstStyle>
            <a:lvl1pPr algn="ctr">
              <a:defRPr sz="1700">
                <a:solidFill>
                  <a:schemeClr val="bg2"/>
                </a:solidFill>
              </a:defRPr>
            </a:lvl1pPr>
          </a:lstStyle>
          <a:p>
            <a:r>
              <a:rPr lang="en-US"/>
              <a:t>© Lean Sigma Corporation</a:t>
            </a:r>
            <a:endParaRPr lang="en-US" dirty="0"/>
          </a:p>
        </p:txBody>
      </p:sp>
      <p:sp>
        <p:nvSpPr>
          <p:cNvPr id="12" name="Date Placeholder 3"/>
          <p:cNvSpPr>
            <a:spLocks noGrp="1"/>
          </p:cNvSpPr>
          <p:nvPr>
            <p:ph type="dt" sz="half" idx="2"/>
          </p:nvPr>
        </p:nvSpPr>
        <p:spPr>
          <a:xfrm rot="5400000">
            <a:off x="10048241" y="4480560"/>
            <a:ext cx="3352800" cy="487680"/>
          </a:xfrm>
          <a:prstGeom prst="rect">
            <a:avLst/>
          </a:prstGeom>
        </p:spPr>
        <p:txBody>
          <a:bodyPr vert="horz" lIns="91440" tIns="45720" rIns="91440" bIns="45720" rtlCol="0" anchor="ctr"/>
          <a:lstStyle>
            <a:lvl1pPr algn="l">
              <a:defRPr sz="1700">
                <a:solidFill>
                  <a:schemeClr val="bg2"/>
                </a:solidFill>
              </a:defRPr>
            </a:lvl1pPr>
          </a:lstStyle>
          <a:p>
            <a:r>
              <a:rPr lang="en-US"/>
              <a:t>Lean Six Sigma Training - MTB</a:t>
            </a:r>
            <a:endParaRPr lang="en-US" dirty="0"/>
          </a:p>
        </p:txBody>
      </p:sp>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162"/>
            <a:ext cx="10160000" cy="960438"/>
          </a:xfrm>
        </p:spPr>
        <p:txBody>
          <a:bodyPr/>
          <a:lstStyle>
            <a:lvl1pPr>
              <a:defRPr sz="3600"/>
            </a:lvl1pPr>
          </a:lstStyle>
          <a:p>
            <a:r>
              <a:rPr lang="en-US" dirty="0"/>
              <a:t>Click to edit Master title style</a:t>
            </a:r>
          </a:p>
        </p:txBody>
      </p:sp>
      <p:sp>
        <p:nvSpPr>
          <p:cNvPr id="3" name="Content Placeholder 2"/>
          <p:cNvSpPr>
            <a:spLocks noGrp="1"/>
          </p:cNvSpPr>
          <p:nvPr>
            <p:ph idx="1"/>
          </p:nvPr>
        </p:nvSpPr>
        <p:spPr>
          <a:xfrm>
            <a:off x="609600" y="1143000"/>
            <a:ext cx="10160000" cy="5486400"/>
          </a:xfrm>
        </p:spPr>
        <p:txBody>
          <a:bodyPr/>
          <a:lstStyle>
            <a:lvl3pPr>
              <a:spcBef>
                <a:spcPts val="1200"/>
              </a:spcBef>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p:nvCxnSpPr>
        <p:spPr>
          <a:xfrm>
            <a:off x="609600" y="990600"/>
            <a:ext cx="10668000" cy="0"/>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 y="990600"/>
            <a:ext cx="10668000" cy="0"/>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4"/>
          </p:nvPr>
        </p:nvSpPr>
        <p:spPr>
          <a:xfrm>
            <a:off x="11379200" y="6477000"/>
            <a:ext cx="711200" cy="228600"/>
          </a:xfrm>
          <a:prstGeom prst="bracketPair">
            <a:avLst>
              <a:gd name="adj" fmla="val 17949"/>
            </a:avLst>
          </a:prstGeom>
          <a:ln w="12700">
            <a:solidFill>
              <a:schemeClr val="bg1"/>
            </a:solidFill>
          </a:ln>
        </p:spPr>
        <p:txBody>
          <a:bodyPr vert="horz" lIns="0" tIns="0" rIns="0" bIns="0" rtlCol="0" anchor="ctr"/>
          <a:lstStyle>
            <a:lvl1pPr algn="ctr">
              <a:defRPr sz="1200" b="0">
                <a:solidFill>
                  <a:schemeClr val="bg1"/>
                </a:solidFill>
              </a:defRPr>
            </a:lvl1pPr>
          </a:lstStyle>
          <a:p>
            <a:fld id="{28B83BC3-069B-46AF-A4E6-C99928E1A4FA}" type="slidenum">
              <a:rPr lang="en-US" smtClean="0"/>
              <a:pPr/>
              <a:t>‹#›</a:t>
            </a:fld>
            <a:endParaRPr lang="en-US" dirty="0"/>
          </a:p>
        </p:txBody>
      </p:sp>
      <p:sp>
        <p:nvSpPr>
          <p:cNvPr id="17" name="Footer Placeholder 4"/>
          <p:cNvSpPr>
            <a:spLocks noGrp="1"/>
          </p:cNvSpPr>
          <p:nvPr>
            <p:ph type="ftr" sz="quarter" idx="3"/>
          </p:nvPr>
        </p:nvSpPr>
        <p:spPr>
          <a:xfrm rot="5400000">
            <a:off x="10276840" y="1356361"/>
            <a:ext cx="2895602" cy="487680"/>
          </a:xfrm>
          <a:prstGeom prst="rect">
            <a:avLst/>
          </a:prstGeom>
        </p:spPr>
        <p:txBody>
          <a:bodyPr vert="horz" lIns="91440" tIns="45720" rIns="91440" bIns="45720" rtlCol="0" anchor="ctr"/>
          <a:lstStyle>
            <a:lvl1pPr algn="ctr">
              <a:defRPr sz="1700">
                <a:solidFill>
                  <a:schemeClr val="bg2"/>
                </a:solidFill>
              </a:defRPr>
            </a:lvl1pPr>
          </a:lstStyle>
          <a:p>
            <a:r>
              <a:rPr lang="en-US" dirty="0"/>
              <a:t>© Lean Sigma Corporation</a:t>
            </a:r>
          </a:p>
        </p:txBody>
      </p:sp>
      <p:sp>
        <p:nvSpPr>
          <p:cNvPr id="18" name="Date Placeholder 3"/>
          <p:cNvSpPr>
            <a:spLocks noGrp="1"/>
          </p:cNvSpPr>
          <p:nvPr>
            <p:ph type="dt" sz="half" idx="2"/>
          </p:nvPr>
        </p:nvSpPr>
        <p:spPr>
          <a:xfrm rot="5400000">
            <a:off x="10048241" y="4480560"/>
            <a:ext cx="3352800" cy="487680"/>
          </a:xfrm>
          <a:prstGeom prst="rect">
            <a:avLst/>
          </a:prstGeom>
        </p:spPr>
        <p:txBody>
          <a:bodyPr vert="horz" lIns="91440" tIns="45720" rIns="91440" bIns="45720" rtlCol="0" anchor="ctr"/>
          <a:lstStyle>
            <a:lvl1pPr algn="l">
              <a:defRPr sz="1700">
                <a:solidFill>
                  <a:schemeClr val="bg2"/>
                </a:solidFill>
              </a:defRPr>
            </a:lvl1pPr>
          </a:lstStyle>
          <a:p>
            <a:r>
              <a:rPr lang="en-US" dirty="0"/>
              <a:t>Lean Six Sigma Training - MTB</a:t>
            </a:r>
          </a:p>
        </p:txBody>
      </p:sp>
      <p:sp>
        <p:nvSpPr>
          <p:cNvPr id="14" name="TextBox 13"/>
          <p:cNvSpPr txBox="1"/>
          <p:nvPr userDrawn="1"/>
        </p:nvSpPr>
        <p:spPr>
          <a:xfrm>
            <a:off x="0" y="6581002"/>
            <a:ext cx="11277600" cy="276999"/>
          </a:xfrm>
          <a:prstGeom prst="rect">
            <a:avLst/>
          </a:prstGeom>
          <a:noFill/>
        </p:spPr>
        <p:txBody>
          <a:bodyPr wrap="square" rtlCol="0">
            <a:spAutoFit/>
          </a:bodyPr>
          <a:lstStyle/>
          <a:p>
            <a:pPr algn="r"/>
            <a:r>
              <a:rPr lang="en-US" sz="1200" dirty="0">
                <a:solidFill>
                  <a:srgbClr val="000000"/>
                </a:solidFill>
                <a:latin typeface="+mn-lt"/>
              </a:rPr>
              <a:t>www.LeanSigmaCorporation.com</a:t>
            </a:r>
          </a:p>
        </p:txBody>
      </p:sp>
    </p:spTree>
    <p:custDataLst>
      <p:tags r:id="rId1"/>
    </p:custData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0999" y="1660093"/>
            <a:ext cx="10671048" cy="5486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11277600" y="0"/>
            <a:ext cx="914400"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Slide Number Placeholder 5"/>
          <p:cNvSpPr>
            <a:spLocks noGrp="1"/>
          </p:cNvSpPr>
          <p:nvPr>
            <p:ph type="sldNum" sz="quarter" idx="4"/>
          </p:nvPr>
        </p:nvSpPr>
        <p:spPr>
          <a:xfrm>
            <a:off x="11379200" y="6477000"/>
            <a:ext cx="711200" cy="228600"/>
          </a:xfrm>
          <a:prstGeom prst="bracketPair">
            <a:avLst>
              <a:gd name="adj" fmla="val 17949"/>
            </a:avLst>
          </a:prstGeom>
          <a:ln w="12700">
            <a:solidFill>
              <a:schemeClr val="bg1"/>
            </a:solidFill>
          </a:ln>
        </p:spPr>
        <p:txBody>
          <a:bodyPr vert="horz" lIns="0" tIns="0" rIns="0" bIns="0" rtlCol="0" anchor="ctr"/>
          <a:lstStyle>
            <a:lvl1pPr algn="ctr">
              <a:defRPr sz="1200" b="0">
                <a:solidFill>
                  <a:schemeClr val="bg1"/>
                </a:solidFill>
              </a:defRPr>
            </a:lvl1pPr>
          </a:lstStyle>
          <a:p>
            <a:fld id="{28B83BC3-069B-46AF-A4E6-C99928E1A4FA}" type="slidenum">
              <a:rPr lang="en-US" smtClean="0"/>
              <a:pPr/>
              <a:t>‹#›</a:t>
            </a:fld>
            <a:endParaRPr lang="en-US" dirty="0"/>
          </a:p>
        </p:txBody>
      </p:sp>
      <p:sp>
        <p:nvSpPr>
          <p:cNvPr id="13" name="Footer Placeholder 4"/>
          <p:cNvSpPr>
            <a:spLocks noGrp="1"/>
          </p:cNvSpPr>
          <p:nvPr>
            <p:ph type="ftr" sz="quarter" idx="3"/>
          </p:nvPr>
        </p:nvSpPr>
        <p:spPr>
          <a:xfrm rot="5400000">
            <a:off x="10276840" y="1356361"/>
            <a:ext cx="2895602" cy="487680"/>
          </a:xfrm>
          <a:prstGeom prst="rect">
            <a:avLst/>
          </a:prstGeom>
        </p:spPr>
        <p:txBody>
          <a:bodyPr vert="horz" lIns="91440" tIns="45720" rIns="91440" bIns="45720" rtlCol="0" anchor="ctr"/>
          <a:lstStyle>
            <a:lvl1pPr algn="ctr">
              <a:defRPr sz="1700">
                <a:solidFill>
                  <a:schemeClr val="bg2"/>
                </a:solidFill>
              </a:defRPr>
            </a:lvl1pPr>
          </a:lstStyle>
          <a:p>
            <a:r>
              <a:rPr lang="en-US" dirty="0"/>
              <a:t>© Lean Sigma Corporation</a:t>
            </a:r>
          </a:p>
        </p:txBody>
      </p:sp>
      <p:sp>
        <p:nvSpPr>
          <p:cNvPr id="14" name="Date Placeholder 3"/>
          <p:cNvSpPr>
            <a:spLocks noGrp="1"/>
          </p:cNvSpPr>
          <p:nvPr>
            <p:ph type="dt" sz="half" idx="2"/>
          </p:nvPr>
        </p:nvSpPr>
        <p:spPr>
          <a:xfrm rot="5400000">
            <a:off x="10048241" y="4480560"/>
            <a:ext cx="3352800" cy="487680"/>
          </a:xfrm>
          <a:prstGeom prst="rect">
            <a:avLst/>
          </a:prstGeom>
        </p:spPr>
        <p:txBody>
          <a:bodyPr vert="horz" lIns="91440" tIns="45720" rIns="91440" bIns="45720" rtlCol="0" anchor="ctr"/>
          <a:lstStyle>
            <a:lvl1pPr algn="l">
              <a:defRPr sz="1700">
                <a:solidFill>
                  <a:schemeClr val="bg2"/>
                </a:solidFill>
              </a:defRPr>
            </a:lvl1pPr>
          </a:lstStyle>
          <a:p>
            <a:r>
              <a:rPr lang="en-US" dirty="0"/>
              <a:t>Lean Six Sigma Training - MTB</a:t>
            </a:r>
          </a:p>
        </p:txBody>
      </p:sp>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52399" y="6248400"/>
            <a:ext cx="457201" cy="565405"/>
          </a:xfrm>
          <a:prstGeom prst="rect">
            <a:avLst/>
          </a:prstGeom>
        </p:spPr>
      </p:pic>
    </p:spTree>
    <p:custDataLst>
      <p:tags r:id="rId4"/>
    </p:custDataLst>
  </p:cSld>
  <p:clrMap bg1="lt1" tx1="dk1" bg2="lt2" tx2="dk2" accent1="accent1" accent2="accent2" accent3="accent3" accent4="accent4" accent5="accent5" accent6="accent6" hlink="hlink" folHlink="folHlink"/>
  <p:sldLayoutIdLst>
    <p:sldLayoutId id="2147483685" r:id="rId1"/>
    <p:sldLayoutId id="2147483686" r:id="rId2"/>
  </p:sldLayoutIdLst>
  <p:hf hdr="0"/>
  <p:txStyles>
    <p:titleStyle>
      <a:lvl1pPr algn="l" defTabSz="914400" rtl="0" eaLnBrk="1" latinLnBrk="0" hangingPunct="1">
        <a:spcBef>
          <a:spcPct val="0"/>
        </a:spcBef>
        <a:buNone/>
        <a:defRPr sz="3600" kern="1200" cap="none" spc="-100" baseline="0">
          <a:ln>
            <a:noFill/>
          </a:ln>
          <a:solidFill>
            <a:srgbClr val="333333"/>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rgbClr val="333333"/>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rgbClr val="333333"/>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rgbClr val="333333"/>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rgbClr val="333333"/>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rgbClr val="333333"/>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8.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0.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39.xml"/><Relationship Id="rId9" Type="http://schemas.microsoft.com/office/2007/relationships/diagramDrawing" Target="../diagrams/drawing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49.xml"/><Relationship Id="rId4" Type="http://schemas.openxmlformats.org/officeDocument/2006/relationships/image" Target="../media/image10.pn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xml"/><Relationship Id="rId1" Type="http://schemas.openxmlformats.org/officeDocument/2006/relationships/tags" Target="../tags/tag64.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7268" y="2438400"/>
            <a:ext cx="6270203" cy="2209800"/>
          </a:xfrm>
          <a:prstGeom prst="rect">
            <a:avLst/>
          </a:prstGeom>
        </p:spPr>
      </p:pic>
      <p:sp>
        <p:nvSpPr>
          <p:cNvPr id="4" name="TextBox 3"/>
          <p:cNvSpPr txBox="1"/>
          <p:nvPr/>
        </p:nvSpPr>
        <p:spPr>
          <a:xfrm>
            <a:off x="4038600" y="4362762"/>
            <a:ext cx="4876800" cy="723275"/>
          </a:xfrm>
          <a:prstGeom prst="rect">
            <a:avLst/>
          </a:prstGeom>
          <a:noFill/>
        </p:spPr>
        <p:txBody>
          <a:bodyPr wrap="square" rtlCol="0">
            <a:spAutoFit/>
          </a:bodyPr>
          <a:lstStyle/>
          <a:p>
            <a:pPr algn="r"/>
            <a:r>
              <a:rPr lang="en-US" sz="2000" dirty="0">
                <a:latin typeface="+mj-lt"/>
              </a:rPr>
              <a:t>Lean Six Sigma Yellow Belt Training </a:t>
            </a:r>
          </a:p>
          <a:p>
            <a:pPr algn="r">
              <a:spcBef>
                <a:spcPts val="600"/>
              </a:spcBef>
            </a:pPr>
            <a:r>
              <a:rPr lang="en-US" sz="1600" dirty="0">
                <a:latin typeface="+mj-lt"/>
              </a:rPr>
              <a:t>Featuring Examples from Minitab 18</a:t>
            </a:r>
          </a:p>
        </p:txBody>
      </p:sp>
      <p:sp>
        <p:nvSpPr>
          <p:cNvPr id="6" name="Slide Number Placeholder 5"/>
          <p:cNvSpPr>
            <a:spLocks noGrp="1"/>
          </p:cNvSpPr>
          <p:nvPr>
            <p:ph type="sldNum" sz="quarter" idx="4"/>
          </p:nvPr>
        </p:nvSpPr>
        <p:spPr/>
        <p:txBody>
          <a:bodyPr/>
          <a:lstStyle/>
          <a:p>
            <a:fld id="{28B83BC3-069B-46AF-A4E6-C99928E1A4FA}" type="slidenum">
              <a:rPr lang="en-US" smtClean="0"/>
              <a:pPr/>
              <a:t>1</a:t>
            </a:fld>
            <a:endParaRPr lang="en-US" dirty="0"/>
          </a:p>
        </p:txBody>
      </p:sp>
      <p:sp>
        <p:nvSpPr>
          <p:cNvPr id="5" name="Footer Placeholder 4"/>
          <p:cNvSpPr>
            <a:spLocks noGrp="1"/>
          </p:cNvSpPr>
          <p:nvPr>
            <p:ph type="ftr" sz="quarter" idx="3"/>
          </p:nvPr>
        </p:nvSpPr>
        <p:spPr/>
        <p:txBody>
          <a:bodyPr/>
          <a:lstStyle/>
          <a:p>
            <a:r>
              <a:rPr lang="en-US" dirty="0"/>
              <a:t>© Lean Sigma Corporation</a:t>
            </a:r>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20730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What is Six Sigma: Sigma Level</a:t>
            </a:r>
          </a:p>
        </p:txBody>
      </p:sp>
      <p:sp>
        <p:nvSpPr>
          <p:cNvPr id="8" name="Content Placeholder 7"/>
          <p:cNvSpPr>
            <a:spLocks noGrp="1"/>
          </p:cNvSpPr>
          <p:nvPr>
            <p:ph idx="1"/>
          </p:nvPr>
        </p:nvSpPr>
        <p:spPr/>
        <p:txBody>
          <a:bodyPr>
            <a:normAutofit lnSpcReduction="10000"/>
          </a:bodyPr>
          <a:lstStyle/>
          <a:p>
            <a:r>
              <a:rPr lang="en-US" dirty="0"/>
              <a:t>This table shows each sigma level’s corresponding defect rate and DPMO (defects per million opportunities).</a:t>
            </a:r>
          </a:p>
          <a:p>
            <a:r>
              <a:rPr lang="en-US" dirty="0"/>
              <a:t>The higher the sigma level, the lower the defective rate and DPMO.</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How does this translate into things you might easily relate to?</a:t>
            </a:r>
          </a:p>
          <a:p>
            <a:endParaRPr lang="en-US" dirty="0"/>
          </a:p>
        </p:txBody>
      </p:sp>
      <p:sp>
        <p:nvSpPr>
          <p:cNvPr id="6" name="Slide Number Placeholder 5"/>
          <p:cNvSpPr>
            <a:spLocks noGrp="1"/>
          </p:cNvSpPr>
          <p:nvPr>
            <p:ph type="sldNum" sz="quarter" idx="4"/>
          </p:nvPr>
        </p:nvSpPr>
        <p:spPr/>
        <p:txBody>
          <a:bodyPr/>
          <a:lstStyle/>
          <a:p>
            <a:fld id="{28B83BC3-069B-46AF-A4E6-C99928E1A4F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pic>
        <p:nvPicPr>
          <p:cNvPr id="51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2632076"/>
            <a:ext cx="5410200" cy="293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870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Six Sigma: Sigma Level</a:t>
            </a:r>
          </a:p>
        </p:txBody>
      </p:sp>
      <p:sp>
        <p:nvSpPr>
          <p:cNvPr id="8" name="Content Placeholder 7"/>
          <p:cNvSpPr>
            <a:spLocks noGrp="1"/>
          </p:cNvSpPr>
          <p:nvPr>
            <p:ph idx="1"/>
          </p:nvPr>
        </p:nvSpPr>
        <p:spPr/>
        <p:txBody>
          <a:bodyPr/>
          <a:lstStyle/>
          <a:p>
            <a:r>
              <a:rPr lang="en-US" dirty="0"/>
              <a:t>Let us take a look at processes operating at 3 sigma.</a:t>
            </a:r>
          </a:p>
          <a:p>
            <a:r>
              <a:rPr lang="en-US" dirty="0"/>
              <a:t>3 sigma processes have a defect rate of approximately 7%. What would happen if processes operated at 3 sigma?</a:t>
            </a:r>
          </a:p>
          <a:p>
            <a:pPr lvl="1"/>
            <a:r>
              <a:rPr lang="en-US" dirty="0"/>
              <a:t>Virtually no modern computer would function*.</a:t>
            </a:r>
          </a:p>
          <a:p>
            <a:pPr lvl="1"/>
            <a:r>
              <a:rPr lang="en-US" dirty="0"/>
              <a:t>10,800,000 health care claims would be mishandled each year.</a:t>
            </a:r>
          </a:p>
          <a:p>
            <a:pPr lvl="1"/>
            <a:r>
              <a:rPr lang="en-US" dirty="0"/>
              <a:t>18,900 US savings bonds would be lost every month.</a:t>
            </a:r>
          </a:p>
          <a:p>
            <a:pPr lvl="1"/>
            <a:r>
              <a:rPr lang="en-US" dirty="0"/>
              <a:t>54,000 checks would be lost each night by a single large bank.</a:t>
            </a:r>
          </a:p>
          <a:p>
            <a:pPr lvl="1"/>
            <a:r>
              <a:rPr lang="en-US" dirty="0"/>
              <a:t>4,050 invoices would be sent out incorrectly each month by a modest-sized telecommunications company.</a:t>
            </a:r>
          </a:p>
          <a:p>
            <a:pPr lvl="1"/>
            <a:r>
              <a:rPr lang="en-US" dirty="0"/>
              <a:t>540,000 erroneous call details would be recorded each day from a regional telecommunications company.</a:t>
            </a:r>
          </a:p>
          <a:p>
            <a:pPr lvl="1"/>
            <a:r>
              <a:rPr lang="en-US" dirty="0"/>
              <a:t> 270 million erroneous credit card transactions would be recorded each year in the United States.</a:t>
            </a:r>
          </a:p>
          <a:p>
            <a:endParaRPr lang="en-US" dirty="0"/>
          </a:p>
          <a:p>
            <a:endParaRPr lang="en-US" dirty="0"/>
          </a:p>
        </p:txBody>
      </p:sp>
      <p:sp>
        <p:nvSpPr>
          <p:cNvPr id="6" name="Slide Number Placeholder 5"/>
          <p:cNvSpPr>
            <a:spLocks noGrp="1"/>
          </p:cNvSpPr>
          <p:nvPr>
            <p:ph type="sldNum" sz="quarter" idx="4"/>
          </p:nvPr>
        </p:nvSpPr>
        <p:spPr/>
        <p:txBody>
          <a:bodyPr/>
          <a:lstStyle/>
          <a:p>
            <a:fld id="{28B83BC3-069B-46AF-A4E6-C99928E1A4F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
        <p:nvSpPr>
          <p:cNvPr id="7" name="Rectangle 6"/>
          <p:cNvSpPr/>
          <p:nvPr/>
        </p:nvSpPr>
        <p:spPr>
          <a:xfrm>
            <a:off x="5867400" y="6248401"/>
            <a:ext cx="4038600" cy="276999"/>
          </a:xfrm>
          <a:prstGeom prst="rect">
            <a:avLst/>
          </a:prstGeom>
        </p:spPr>
        <p:txBody>
          <a:bodyPr wrap="square">
            <a:spAutoFit/>
          </a:bodyPr>
          <a:lstStyle/>
          <a:p>
            <a:pPr algn="r"/>
            <a:r>
              <a:rPr lang="en-US" sz="1200" i="1" dirty="0"/>
              <a:t>(*http://www.qualityamerica.com)</a:t>
            </a:r>
            <a:endParaRPr lang="en-US" sz="1200" dirty="0"/>
          </a:p>
        </p:txBody>
      </p:sp>
    </p:spTree>
    <p:custDataLst>
      <p:tags r:id="rId1"/>
    </p:custDataLst>
    <p:extLst>
      <p:ext uri="{BB962C8B-B14F-4D97-AF65-F5344CB8AC3E}">
        <p14:creationId xmlns:p14="http://schemas.microsoft.com/office/powerpoint/2010/main" val="2918127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Six Sigma: Sigma Level</a:t>
            </a:r>
          </a:p>
        </p:txBody>
      </p:sp>
      <p:sp>
        <p:nvSpPr>
          <p:cNvPr id="3" name="Content Placeholder 2"/>
          <p:cNvSpPr>
            <a:spLocks noGrp="1"/>
          </p:cNvSpPr>
          <p:nvPr>
            <p:ph idx="1"/>
          </p:nvPr>
        </p:nvSpPr>
        <p:spPr/>
        <p:txBody>
          <a:bodyPr>
            <a:normAutofit lnSpcReduction="10000"/>
          </a:bodyPr>
          <a:lstStyle/>
          <a:p>
            <a:r>
              <a:rPr lang="en-US" dirty="0"/>
              <a:t>What if processes operated with 1% defect rate?</a:t>
            </a:r>
          </a:p>
          <a:p>
            <a:pPr lvl="1"/>
            <a:r>
              <a:rPr lang="en-US" dirty="0"/>
              <a:t>20,000 lost articles of mail per hour*.</a:t>
            </a:r>
          </a:p>
          <a:p>
            <a:pPr lvl="1"/>
            <a:r>
              <a:rPr lang="en-US" dirty="0"/>
              <a:t>Unsafe drinking water almost 15 minutes per day.</a:t>
            </a:r>
          </a:p>
          <a:p>
            <a:pPr lvl="1"/>
            <a:r>
              <a:rPr lang="en-US" dirty="0"/>
              <a:t>5,000 incorrect surgical operations per week.</a:t>
            </a:r>
          </a:p>
          <a:p>
            <a:pPr lvl="1"/>
            <a:r>
              <a:rPr lang="en-US" dirty="0"/>
              <a:t>Short or long landings at most major airports each day.</a:t>
            </a:r>
          </a:p>
          <a:p>
            <a:pPr lvl="1"/>
            <a:r>
              <a:rPr lang="en-US" dirty="0"/>
              <a:t>200,000 wrong drug prescriptions each year.</a:t>
            </a:r>
          </a:p>
          <a:p>
            <a:pPr lvl="1"/>
            <a:r>
              <a:rPr lang="en-US" dirty="0"/>
              <a:t>No electricity for almost 7 hours per month.</a:t>
            </a:r>
          </a:p>
          <a:p>
            <a:endParaRPr lang="en-US" sz="1800" dirty="0"/>
          </a:p>
          <a:p>
            <a:r>
              <a:rPr lang="en-US" dirty="0"/>
              <a:t>Even at 1% defect rate, some processes would be unacceptable to you and many others.</a:t>
            </a:r>
          </a:p>
          <a:p>
            <a:pPr marL="114300" indent="0">
              <a:buNone/>
            </a:pPr>
            <a:endParaRPr lang="en-US" sz="1800" dirty="0"/>
          </a:p>
          <a:p>
            <a:r>
              <a:rPr lang="en-US" b="1" dirty="0">
                <a:solidFill>
                  <a:srgbClr val="182835"/>
                </a:solidFill>
              </a:rPr>
              <a:t>So what is Six Sigma?</a:t>
            </a:r>
          </a:p>
          <a:p>
            <a:pPr lvl="1"/>
            <a:r>
              <a:rPr lang="en-US" dirty="0"/>
              <a:t>Sigma level is the measure!</a:t>
            </a:r>
          </a:p>
          <a:p>
            <a:pPr lvl="1"/>
            <a:r>
              <a:rPr lang="en-US" dirty="0"/>
              <a:t>Six is the goal!</a:t>
            </a:r>
          </a:p>
          <a:p>
            <a:pPr marL="0" lvl="0" indent="0" algn="r">
              <a:spcBef>
                <a:spcPts val="0"/>
              </a:spcBef>
              <a:buClrTx/>
              <a:buNone/>
            </a:pPr>
            <a:r>
              <a:rPr lang="en-US" sz="1200" i="1" dirty="0">
                <a:solidFill>
                  <a:srgbClr val="18283B"/>
                </a:solidFill>
                <a:latin typeface="Arial"/>
              </a:rPr>
              <a:t>							(* Implementing Six Sigma – Forest W. </a:t>
            </a:r>
            <a:r>
              <a:rPr lang="en-US" sz="1200" i="1" dirty="0" err="1">
                <a:solidFill>
                  <a:srgbClr val="18283B"/>
                </a:solidFill>
                <a:latin typeface="Arial"/>
              </a:rPr>
              <a:t>Breyfogle</a:t>
            </a:r>
            <a:r>
              <a:rPr lang="en-US" sz="1200" i="1" dirty="0">
                <a:solidFill>
                  <a:srgbClr val="18283B"/>
                </a:solidFill>
                <a:latin typeface="Arial"/>
              </a:rPr>
              <a:t> III)</a:t>
            </a:r>
            <a:endParaRPr lang="en-US" sz="1200" dirty="0">
              <a:solidFill>
                <a:srgbClr val="18283B"/>
              </a:solidFill>
              <a:latin typeface="Arial"/>
            </a:endParaRPr>
          </a:p>
          <a:p>
            <a:endParaRPr lang="en-US" dirty="0"/>
          </a:p>
        </p:txBody>
      </p:sp>
      <p:sp>
        <p:nvSpPr>
          <p:cNvPr id="4" name="Slide Number Placeholder 3"/>
          <p:cNvSpPr>
            <a:spLocks noGrp="1"/>
          </p:cNvSpPr>
          <p:nvPr>
            <p:ph type="sldNum" sz="quarter" idx="4"/>
          </p:nvPr>
        </p:nvSpPr>
        <p:spPr/>
        <p:txBody>
          <a:bodyPr/>
          <a:lstStyle/>
          <a:p>
            <a:fld id="{28B83BC3-069B-46AF-A4E6-C99928E1A4FA}" type="slidenum">
              <a:rPr lang="en-US" smtClean="0"/>
              <a:pPr/>
              <a:t>12</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6" name="Date Placeholder 5"/>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974418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Six Sigma: The Methodology</a:t>
            </a:r>
          </a:p>
        </p:txBody>
      </p:sp>
      <p:sp>
        <p:nvSpPr>
          <p:cNvPr id="3" name="Content Placeholder 2"/>
          <p:cNvSpPr>
            <a:spLocks noGrp="1"/>
          </p:cNvSpPr>
          <p:nvPr>
            <p:ph idx="1"/>
          </p:nvPr>
        </p:nvSpPr>
        <p:spPr/>
        <p:txBody>
          <a:bodyPr>
            <a:noAutofit/>
          </a:bodyPr>
          <a:lstStyle/>
          <a:p>
            <a:r>
              <a:rPr lang="en-US" dirty="0"/>
              <a:t>Six Sigma itself is the </a:t>
            </a:r>
            <a:r>
              <a:rPr lang="en-US" b="1" dirty="0"/>
              <a:t>goal</a:t>
            </a:r>
            <a:r>
              <a:rPr lang="en-US" dirty="0"/>
              <a:t>, not the method.</a:t>
            </a:r>
          </a:p>
          <a:p>
            <a:endParaRPr lang="en-US" dirty="0"/>
          </a:p>
          <a:p>
            <a:r>
              <a:rPr lang="en-US" dirty="0"/>
              <a:t>In order to achieve Six Sigma, you need to improve your process performance by:</a:t>
            </a:r>
          </a:p>
          <a:p>
            <a:pPr lvl="1"/>
            <a:r>
              <a:rPr lang="en-US" dirty="0"/>
              <a:t>Minimizing the process variation so that your process has enough room to fluctuate within customer’s spec limits </a:t>
            </a:r>
          </a:p>
          <a:p>
            <a:pPr lvl="1"/>
            <a:r>
              <a:rPr lang="en-US" dirty="0"/>
              <a:t>Shifting your process average so that it is centered between your customer’s spec limits.</a:t>
            </a:r>
          </a:p>
          <a:p>
            <a:pPr marL="411480" lvl="1" indent="0">
              <a:buNone/>
            </a:pPr>
            <a:endParaRPr lang="en-US" dirty="0"/>
          </a:p>
          <a:p>
            <a:r>
              <a:rPr lang="en-US" dirty="0"/>
              <a:t>Accomplishing these two process improvements </a:t>
            </a:r>
            <a:r>
              <a:rPr lang="en-US" i="1" dirty="0"/>
              <a:t>(along with stabilization and control), </a:t>
            </a:r>
            <a:r>
              <a:rPr lang="en-US" dirty="0"/>
              <a:t>you can achieve Six Sigma.</a:t>
            </a:r>
          </a:p>
          <a:p>
            <a:pPr marL="114300" indent="0">
              <a:buNone/>
            </a:pPr>
            <a:endParaRPr lang="en-US" dirty="0"/>
          </a:p>
          <a:p>
            <a:r>
              <a:rPr lang="en-US" dirty="0"/>
              <a:t>DMAIC is the systematic methodology prescribed to achieve Six Sigma.</a:t>
            </a:r>
          </a:p>
        </p:txBody>
      </p:sp>
      <p:sp>
        <p:nvSpPr>
          <p:cNvPr id="7" name="Slide Number Placeholder 6"/>
          <p:cNvSpPr>
            <a:spLocks noGrp="1"/>
          </p:cNvSpPr>
          <p:nvPr>
            <p:ph type="sldNum" sz="quarter" idx="4"/>
          </p:nvPr>
        </p:nvSpPr>
        <p:spPr/>
        <p:txBody>
          <a:bodyPr/>
          <a:lstStyle/>
          <a:p>
            <a:fld id="{28B83BC3-069B-46AF-A4E6-C99928E1A4FA}" type="slidenum">
              <a:rPr lang="en-US" smtClean="0"/>
              <a:pPr/>
              <a:t>13</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4258081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Six Sigma: The Methodology</a:t>
            </a:r>
          </a:p>
        </p:txBody>
      </p:sp>
      <p:sp>
        <p:nvSpPr>
          <p:cNvPr id="3" name="Content Placeholder 2"/>
          <p:cNvSpPr>
            <a:spLocks noGrp="1"/>
          </p:cNvSpPr>
          <p:nvPr>
            <p:ph idx="1"/>
          </p:nvPr>
        </p:nvSpPr>
        <p:spPr/>
        <p:txBody>
          <a:bodyPr>
            <a:normAutofit/>
          </a:bodyPr>
          <a:lstStyle/>
          <a:p>
            <a:pPr>
              <a:lnSpc>
                <a:spcPct val="110000"/>
              </a:lnSpc>
            </a:pPr>
            <a:r>
              <a:rPr lang="en-US" dirty="0"/>
              <a:t>DMAIC is a systematic and rigorous methodology that can be applied to </a:t>
            </a:r>
            <a:r>
              <a:rPr lang="en-US" u="sng" dirty="0">
                <a:solidFill>
                  <a:srgbClr val="182835"/>
                </a:solidFill>
              </a:rPr>
              <a:t>any</a:t>
            </a:r>
            <a:r>
              <a:rPr lang="en-US" dirty="0"/>
              <a:t> process in order to achieve Six Sigma.</a:t>
            </a:r>
          </a:p>
          <a:p>
            <a:pPr>
              <a:lnSpc>
                <a:spcPct val="110000"/>
              </a:lnSpc>
            </a:pPr>
            <a:r>
              <a:rPr lang="en-US" dirty="0"/>
              <a:t>It consists of 5 phases of a project:</a:t>
            </a:r>
          </a:p>
          <a:p>
            <a:pPr lvl="1">
              <a:lnSpc>
                <a:spcPct val="110000"/>
              </a:lnSpc>
              <a:buClrTx/>
            </a:pPr>
            <a:r>
              <a:rPr lang="en-US" b="1" dirty="0">
                <a:solidFill>
                  <a:srgbClr val="182835"/>
                </a:solidFill>
              </a:rPr>
              <a:t>D</a:t>
            </a:r>
            <a:r>
              <a:rPr lang="en-US" dirty="0"/>
              <a:t>efine</a:t>
            </a:r>
          </a:p>
          <a:p>
            <a:pPr lvl="1">
              <a:lnSpc>
                <a:spcPct val="110000"/>
              </a:lnSpc>
              <a:buClrTx/>
            </a:pPr>
            <a:r>
              <a:rPr lang="en-US" b="1" dirty="0">
                <a:solidFill>
                  <a:srgbClr val="182835"/>
                </a:solidFill>
              </a:rPr>
              <a:t>M</a:t>
            </a:r>
            <a:r>
              <a:rPr lang="en-US" dirty="0"/>
              <a:t>easure</a:t>
            </a:r>
          </a:p>
          <a:p>
            <a:pPr lvl="1">
              <a:lnSpc>
                <a:spcPct val="110000"/>
              </a:lnSpc>
              <a:buClrTx/>
            </a:pPr>
            <a:r>
              <a:rPr lang="en-US" b="1" dirty="0">
                <a:solidFill>
                  <a:srgbClr val="182835"/>
                </a:solidFill>
              </a:rPr>
              <a:t>A</a:t>
            </a:r>
            <a:r>
              <a:rPr lang="en-US" dirty="0"/>
              <a:t>nalyze</a:t>
            </a:r>
          </a:p>
          <a:p>
            <a:pPr lvl="1">
              <a:lnSpc>
                <a:spcPct val="110000"/>
              </a:lnSpc>
              <a:buClrTx/>
            </a:pPr>
            <a:r>
              <a:rPr lang="en-US" b="1" dirty="0">
                <a:solidFill>
                  <a:srgbClr val="182835"/>
                </a:solidFill>
              </a:rPr>
              <a:t>I</a:t>
            </a:r>
            <a:r>
              <a:rPr lang="en-US" dirty="0"/>
              <a:t>mprove</a:t>
            </a:r>
          </a:p>
          <a:p>
            <a:pPr lvl="1">
              <a:lnSpc>
                <a:spcPct val="110000"/>
              </a:lnSpc>
              <a:buClrTx/>
            </a:pPr>
            <a:r>
              <a:rPr lang="en-US" b="1" dirty="0">
                <a:solidFill>
                  <a:srgbClr val="182835"/>
                </a:solidFill>
              </a:rPr>
              <a:t>C</a:t>
            </a:r>
            <a:r>
              <a:rPr lang="en-US" dirty="0"/>
              <a:t>ontrol.</a:t>
            </a:r>
          </a:p>
          <a:p>
            <a:pPr>
              <a:lnSpc>
                <a:spcPct val="110000"/>
              </a:lnSpc>
            </a:pPr>
            <a:r>
              <a:rPr lang="en-US" dirty="0"/>
              <a:t>You will be heavily exposed to many concepts, tools, and examples of the DMAIC methodology through this training.</a:t>
            </a:r>
          </a:p>
          <a:p>
            <a:pPr>
              <a:lnSpc>
                <a:spcPct val="110000"/>
              </a:lnSpc>
            </a:pPr>
            <a:r>
              <a:rPr lang="en-US" dirty="0"/>
              <a:t>You will be capable of applying the </a:t>
            </a:r>
            <a:r>
              <a:rPr lang="en-US" dirty="0" err="1"/>
              <a:t>DMAIC</a:t>
            </a:r>
            <a:r>
              <a:rPr lang="en-US" dirty="0"/>
              <a:t> methodology to improve the performance of </a:t>
            </a:r>
            <a:r>
              <a:rPr lang="en-US" u="sng" dirty="0">
                <a:solidFill>
                  <a:srgbClr val="182835"/>
                </a:solidFill>
              </a:rPr>
              <a:t>any</a:t>
            </a:r>
            <a:r>
              <a:rPr lang="en-US" dirty="0"/>
              <a:t> process at the completion of the curriculum. </a:t>
            </a:r>
          </a:p>
        </p:txBody>
      </p:sp>
      <p:sp>
        <p:nvSpPr>
          <p:cNvPr id="6" name="Slide Number Placeholder 5"/>
          <p:cNvSpPr>
            <a:spLocks noGrp="1"/>
          </p:cNvSpPr>
          <p:nvPr>
            <p:ph type="sldNum" sz="quarter" idx="4"/>
          </p:nvPr>
        </p:nvSpPr>
        <p:spPr/>
        <p:txBody>
          <a:bodyPr/>
          <a:lstStyle/>
          <a:p>
            <a:fld id="{28B83BC3-069B-46AF-A4E6-C99928E1A4FA}" type="slidenum">
              <a:rPr lang="en-US" smtClean="0"/>
              <a:pPr/>
              <a:t>14</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93223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1.1.2 Six Sigma History</a:t>
            </a:r>
          </a:p>
        </p:txBody>
      </p:sp>
      <p:sp>
        <p:nvSpPr>
          <p:cNvPr id="6" name="Slide Number Placeholder 5"/>
          <p:cNvSpPr>
            <a:spLocks noGrp="1"/>
          </p:cNvSpPr>
          <p:nvPr>
            <p:ph type="sldNum" sz="quarter" idx="4"/>
          </p:nvPr>
        </p:nvSpPr>
        <p:spPr/>
        <p:txBody>
          <a:bodyPr/>
          <a:lstStyle/>
          <a:p>
            <a:fld id="{28B83BC3-069B-46AF-A4E6-C99928E1A4FA}" type="slidenum">
              <a:rPr lang="en-US" smtClean="0"/>
              <a:pPr/>
              <a:t>15</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781005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Six Sigma History</a:t>
            </a:r>
          </a:p>
        </p:txBody>
      </p:sp>
      <p:sp>
        <p:nvSpPr>
          <p:cNvPr id="6" name="Slide Number Placeholder 5"/>
          <p:cNvSpPr>
            <a:spLocks noGrp="1"/>
          </p:cNvSpPr>
          <p:nvPr>
            <p:ph type="sldNum" sz="quarter" idx="4"/>
          </p:nvPr>
        </p:nvSpPr>
        <p:spPr/>
        <p:txBody>
          <a:bodyPr/>
          <a:lstStyle/>
          <a:p>
            <a:fld id="{28B83BC3-069B-46AF-A4E6-C99928E1A4FA}" type="slidenum">
              <a:rPr lang="en-US" smtClean="0"/>
              <a:pPr/>
              <a:t>16</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grpSp>
        <p:nvGrpSpPr>
          <p:cNvPr id="7" name="Group 6"/>
          <p:cNvGrpSpPr/>
          <p:nvPr/>
        </p:nvGrpSpPr>
        <p:grpSpPr>
          <a:xfrm>
            <a:off x="812800" y="1219200"/>
            <a:ext cx="9753600" cy="5257800"/>
            <a:chOff x="152400" y="1143000"/>
            <a:chExt cx="8229600" cy="4180596"/>
          </a:xfrm>
        </p:grpSpPr>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143000"/>
              <a:ext cx="8229600" cy="4180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010400" y="2745581"/>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accent2">
                      <a:lumMod val="50000"/>
                    </a:schemeClr>
                  </a:solidFill>
                </a:rPr>
                <a:t>Polaroid</a:t>
              </a:r>
              <a:endParaRPr lang="en-US" sz="1000" dirty="0">
                <a:solidFill>
                  <a:schemeClr val="accent2">
                    <a:lumMod val="50000"/>
                  </a:schemeClr>
                </a:solidFill>
              </a:endParaRPr>
            </a:p>
          </p:txBody>
        </p:sp>
      </p:grpSp>
    </p:spTree>
    <p:custDataLst>
      <p:tags r:id="rId1"/>
    </p:custDataLst>
    <p:extLst>
      <p:ext uri="{BB962C8B-B14F-4D97-AF65-F5344CB8AC3E}">
        <p14:creationId xmlns:p14="http://schemas.microsoft.com/office/powerpoint/2010/main" val="835444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Six Sigma History</a:t>
            </a:r>
          </a:p>
        </p:txBody>
      </p:sp>
      <p:sp>
        <p:nvSpPr>
          <p:cNvPr id="3" name="Content Placeholder 2"/>
          <p:cNvSpPr>
            <a:spLocks noGrp="1"/>
          </p:cNvSpPr>
          <p:nvPr>
            <p:ph idx="1"/>
          </p:nvPr>
        </p:nvSpPr>
        <p:spPr/>
        <p:txBody>
          <a:bodyPr>
            <a:normAutofit lnSpcReduction="10000"/>
          </a:bodyPr>
          <a:lstStyle/>
          <a:p>
            <a:r>
              <a:rPr lang="en-US" dirty="0"/>
              <a:t>The “Six Sigma” terminology was originally adopted by Bill Smith at Motorola in the late 1980s as a quality management methodology.</a:t>
            </a:r>
          </a:p>
          <a:p>
            <a:endParaRPr lang="en-US" dirty="0"/>
          </a:p>
          <a:p>
            <a:r>
              <a:rPr lang="en-US" dirty="0"/>
              <a:t>As the “Father of Six Sigma,” Bill forged the path for Six Sigma through Motorola’s CEO Bob Galvin who strongly supported Bill’s passion and efforts.</a:t>
            </a:r>
          </a:p>
          <a:p>
            <a:endParaRPr lang="en-US" dirty="0"/>
          </a:p>
          <a:p>
            <a:r>
              <a:rPr lang="en-US" dirty="0"/>
              <a:t>Starting from the late 1980s, Motorola extensively applied Six Sigma as a process management discipline throughout the company, leveraging Motorola University.</a:t>
            </a:r>
          </a:p>
          <a:p>
            <a:endParaRPr lang="en-US" dirty="0"/>
          </a:p>
          <a:p>
            <a:r>
              <a:rPr lang="en-US" dirty="0"/>
              <a:t>In 1988, Motorola was recognized with the prestigious Malcolm Baldrige National Quality Award for its achievements in quality improvement.</a:t>
            </a:r>
          </a:p>
          <a:p>
            <a:endParaRPr lang="en-US" dirty="0"/>
          </a:p>
          <a:p>
            <a:endParaRPr lang="en-US" dirty="0"/>
          </a:p>
          <a:p>
            <a:pPr lvl="3"/>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17</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247358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1"/>
                </a:solidFill>
              </a:rPr>
              <a:t>Six Sigma History</a:t>
            </a:r>
          </a:p>
        </p:txBody>
      </p:sp>
      <p:sp>
        <p:nvSpPr>
          <p:cNvPr id="3" name="Content Placeholder 2"/>
          <p:cNvSpPr>
            <a:spLocks noGrp="1"/>
          </p:cNvSpPr>
          <p:nvPr>
            <p:ph idx="1"/>
          </p:nvPr>
        </p:nvSpPr>
        <p:spPr/>
        <p:txBody>
          <a:bodyPr>
            <a:normAutofit/>
          </a:bodyPr>
          <a:lstStyle/>
          <a:p>
            <a:r>
              <a:rPr lang="en-US" dirty="0"/>
              <a:t>Six Sigma has been widely adopted by companies as an efficient way of improving the business performance since General Electric implemented the methodology under the leadership of Jack Welch in the 1990s.</a:t>
            </a:r>
          </a:p>
          <a:p>
            <a:pPr marL="114300" indent="0">
              <a:buNone/>
            </a:pPr>
            <a:endParaRPr lang="en-US" dirty="0"/>
          </a:p>
          <a:p>
            <a:r>
              <a:rPr lang="en-US" dirty="0"/>
              <a:t>As GE connected Six Sigma results to its executive compensation and published the financial benefits of Six Sigma implementation in their annual report, Six Sigma became a highly sought-after discipline of quality.</a:t>
            </a:r>
          </a:p>
        </p:txBody>
      </p:sp>
      <p:sp>
        <p:nvSpPr>
          <p:cNvPr id="7" name="Slide Number Placeholder 6"/>
          <p:cNvSpPr>
            <a:spLocks noGrp="1"/>
          </p:cNvSpPr>
          <p:nvPr>
            <p:ph type="sldNum" sz="quarter" idx="4"/>
          </p:nvPr>
        </p:nvSpPr>
        <p:spPr/>
        <p:txBody>
          <a:bodyPr/>
          <a:lstStyle/>
          <a:p>
            <a:fld id="{28B83BC3-069B-46AF-A4E6-C99928E1A4FA}" type="slidenum">
              <a:rPr lang="en-US" smtClean="0"/>
              <a:pPr/>
              <a:t>18</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205580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Six Sigma History</a:t>
            </a:r>
          </a:p>
        </p:txBody>
      </p:sp>
      <p:sp>
        <p:nvSpPr>
          <p:cNvPr id="3" name="Content Placeholder 2"/>
          <p:cNvSpPr>
            <a:spLocks noGrp="1"/>
          </p:cNvSpPr>
          <p:nvPr>
            <p:ph idx="1"/>
          </p:nvPr>
        </p:nvSpPr>
        <p:spPr/>
        <p:txBody>
          <a:bodyPr>
            <a:normAutofit lnSpcReduction="10000"/>
          </a:bodyPr>
          <a:lstStyle/>
          <a:p>
            <a:r>
              <a:rPr lang="en-US" dirty="0"/>
              <a:t>Most Six Sigma programs cover the aspects, tools, and topics of Lean or Lean Manufacturing.</a:t>
            </a:r>
          </a:p>
          <a:p>
            <a:endParaRPr lang="en-US" dirty="0"/>
          </a:p>
          <a:p>
            <a:r>
              <a:rPr lang="en-US" dirty="0"/>
              <a:t>The two work hand in hand, benefitting each other.</a:t>
            </a:r>
          </a:p>
          <a:p>
            <a:pPr lvl="1"/>
            <a:r>
              <a:rPr lang="en-US" dirty="0"/>
              <a:t>Six Sigma focuses on minimizing process variability, shifting the process average, and delivering within customer’s specification limits.</a:t>
            </a:r>
          </a:p>
          <a:p>
            <a:pPr lvl="1"/>
            <a:r>
              <a:rPr lang="en-US" dirty="0"/>
              <a:t>Lean focuses on eliminating waste and increasing efficiency.</a:t>
            </a:r>
          </a:p>
          <a:p>
            <a:endParaRPr lang="en-US" sz="2000" dirty="0"/>
          </a:p>
          <a:p>
            <a:r>
              <a:rPr lang="en-US" dirty="0"/>
              <a:t>Lean and its popularity began to form and gain significant traction in the mid 1960s with the Toyota initiative “TPS” or Toyota Production System. </a:t>
            </a:r>
          </a:p>
          <a:p>
            <a:endParaRPr lang="en-US" dirty="0"/>
          </a:p>
          <a:p>
            <a:r>
              <a:rPr lang="en-US" dirty="0"/>
              <a:t>The concepts and methodology of Lean, however, were fundamentally applied much earlier by both Ford and Boeing in the early 1900s.</a:t>
            </a:r>
          </a:p>
          <a:p>
            <a:pPr lvl="3"/>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19</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418586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1.0 Define Phase</a:t>
            </a:r>
          </a:p>
        </p:txBody>
      </p:sp>
      <p:sp>
        <p:nvSpPr>
          <p:cNvPr id="6" name="Slide Number Placeholder 5"/>
          <p:cNvSpPr>
            <a:spLocks noGrp="1"/>
          </p:cNvSpPr>
          <p:nvPr>
            <p:ph type="sldNum" sz="quarter" idx="4"/>
          </p:nvPr>
        </p:nvSpPr>
        <p:spPr/>
        <p:txBody>
          <a:bodyPr/>
          <a:lstStyle/>
          <a:p>
            <a:fld id="{28B83BC3-069B-46AF-A4E6-C99928E1A4FA}" type="slidenum">
              <a:rPr lang="en-US" smtClean="0"/>
              <a:pPr/>
              <a:t>2</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4193272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History</a:t>
            </a:r>
          </a:p>
        </p:txBody>
      </p:sp>
      <p:sp>
        <p:nvSpPr>
          <p:cNvPr id="9" name="Content Placeholder 8"/>
          <p:cNvSpPr>
            <a:spLocks noGrp="1"/>
          </p:cNvSpPr>
          <p:nvPr>
            <p:ph idx="1"/>
          </p:nvPr>
        </p:nvSpPr>
        <p:spPr/>
        <p:txBody>
          <a:bodyPr/>
          <a:lstStyle/>
          <a:p>
            <a:r>
              <a:rPr lang="en-US" dirty="0"/>
              <a:t>Despite the criticism and immaturity of Six Sigma in many aspects, its history continues to be written with every company and organization striving to improve its business performance.</a:t>
            </a:r>
          </a:p>
        </p:txBody>
      </p:sp>
      <p:sp>
        <p:nvSpPr>
          <p:cNvPr id="7" name="Slide Number Placeholder 6"/>
          <p:cNvSpPr>
            <a:spLocks noGrp="1"/>
          </p:cNvSpPr>
          <p:nvPr>
            <p:ph type="sldNum" sz="quarter" idx="4"/>
          </p:nvPr>
        </p:nvSpPr>
        <p:spPr/>
        <p:txBody>
          <a:bodyPr/>
          <a:lstStyle/>
          <a:p>
            <a:fld id="{28B83BC3-069B-46AF-A4E6-C99928E1A4FA}" type="slidenum">
              <a:rPr lang="en-US" smtClean="0"/>
              <a:pPr/>
              <a:t>20</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grpSp>
        <p:nvGrpSpPr>
          <p:cNvPr id="4" name="Group 3"/>
          <p:cNvGrpSpPr/>
          <p:nvPr/>
        </p:nvGrpSpPr>
        <p:grpSpPr>
          <a:xfrm>
            <a:off x="1879600" y="2361812"/>
            <a:ext cx="7619999" cy="4115188"/>
            <a:chOff x="914400" y="2971798"/>
            <a:chExt cx="6600825" cy="3353187"/>
          </a:xfrm>
        </p:grpSpPr>
        <p:pic>
          <p:nvPicPr>
            <p:cNvPr id="819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 y="2971798"/>
              <a:ext cx="6600825" cy="335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6400800" y="4262437"/>
              <a:ext cx="609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solidFill>
                    <a:schemeClr val="accent2">
                      <a:lumMod val="50000"/>
                    </a:schemeClr>
                  </a:solidFill>
                </a:rPr>
                <a:t>Polaroid</a:t>
              </a:r>
              <a:endParaRPr lang="en-US" sz="900" dirty="0">
                <a:solidFill>
                  <a:schemeClr val="accent2">
                    <a:lumMod val="50000"/>
                  </a:schemeClr>
                </a:solidFill>
              </a:endParaRPr>
            </a:p>
          </p:txBody>
        </p:sp>
      </p:grpSp>
    </p:spTree>
    <p:custDataLst>
      <p:tags r:id="rId1"/>
    </p:custDataLst>
    <p:extLst>
      <p:ext uri="{BB962C8B-B14F-4D97-AF65-F5344CB8AC3E}">
        <p14:creationId xmlns:p14="http://schemas.microsoft.com/office/powerpoint/2010/main" val="2727757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1.1.3 Six Sigma Approach</a:t>
            </a:r>
          </a:p>
        </p:txBody>
      </p:sp>
      <p:sp>
        <p:nvSpPr>
          <p:cNvPr id="6" name="Slide Number Placeholder 5"/>
          <p:cNvSpPr>
            <a:spLocks noGrp="1"/>
          </p:cNvSpPr>
          <p:nvPr>
            <p:ph type="sldNum" sz="quarter" idx="4"/>
          </p:nvPr>
        </p:nvSpPr>
        <p:spPr/>
        <p:txBody>
          <a:bodyPr/>
          <a:lstStyle/>
          <a:p>
            <a:fld id="{28B83BC3-069B-46AF-A4E6-C99928E1A4FA}" type="slidenum">
              <a:rPr lang="en-US" smtClean="0"/>
              <a:pPr/>
              <a:t>21</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79253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Approach: Y = f(x)</a:t>
            </a:r>
          </a:p>
        </p:txBody>
      </p:sp>
      <p:sp>
        <p:nvSpPr>
          <p:cNvPr id="3" name="Content Placeholder 2"/>
          <p:cNvSpPr>
            <a:spLocks noGrp="1"/>
          </p:cNvSpPr>
          <p:nvPr>
            <p:ph idx="1"/>
          </p:nvPr>
        </p:nvSpPr>
        <p:spPr/>
        <p:txBody>
          <a:bodyPr>
            <a:normAutofit/>
          </a:bodyPr>
          <a:lstStyle/>
          <a:p>
            <a:r>
              <a:rPr lang="en-US" dirty="0"/>
              <a:t>The Six Sigma approach to problem solving uses a transfer function.</a:t>
            </a:r>
          </a:p>
          <a:p>
            <a:pPr marL="114300" indent="0">
              <a:buNone/>
            </a:pPr>
            <a:endParaRPr lang="en-US" dirty="0"/>
          </a:p>
          <a:p>
            <a:r>
              <a:rPr lang="en-US" dirty="0"/>
              <a:t>A </a:t>
            </a:r>
            <a:r>
              <a:rPr lang="en-US" b="1" dirty="0"/>
              <a:t>transfer function </a:t>
            </a:r>
            <a:r>
              <a:rPr lang="en-US" dirty="0"/>
              <a:t>is a mathematical expression of the relationship between the inputs and outputs of a system.</a:t>
            </a:r>
          </a:p>
          <a:p>
            <a:pPr marL="114300" indent="0">
              <a:buNone/>
            </a:pPr>
            <a:endParaRPr lang="en-US" dirty="0"/>
          </a:p>
          <a:p>
            <a:r>
              <a:rPr lang="en-US" b="1" dirty="0">
                <a:solidFill>
                  <a:srgbClr val="182835"/>
                </a:solidFill>
              </a:rPr>
              <a:t>Y = f(x)</a:t>
            </a:r>
            <a:r>
              <a:rPr lang="en-US" dirty="0"/>
              <a:t> is the relational transfer function that is used by all Six Sigma practitioners. </a:t>
            </a:r>
          </a:p>
          <a:p>
            <a:pPr marL="114300" indent="0">
              <a:buNone/>
            </a:pPr>
            <a:endParaRPr lang="en-US" dirty="0"/>
          </a:p>
          <a:p>
            <a:r>
              <a:rPr lang="en-US" dirty="0"/>
              <a:t>It is absolutely critical that you understand and embrace this concept.</a:t>
            </a:r>
          </a:p>
        </p:txBody>
      </p:sp>
      <p:sp>
        <p:nvSpPr>
          <p:cNvPr id="7" name="Slide Number Placeholder 6"/>
          <p:cNvSpPr>
            <a:spLocks noGrp="1"/>
          </p:cNvSpPr>
          <p:nvPr>
            <p:ph type="sldNum" sz="quarter" idx="4"/>
          </p:nvPr>
        </p:nvSpPr>
        <p:spPr/>
        <p:txBody>
          <a:bodyPr/>
          <a:lstStyle/>
          <a:p>
            <a:fld id="{28B83BC3-069B-46AF-A4E6-C99928E1A4FA}" type="slidenum">
              <a:rPr lang="en-US" smtClean="0"/>
              <a:pPr/>
              <a:t>22</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123275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Approach: Y = f(x)</a:t>
            </a:r>
          </a:p>
        </p:txBody>
      </p:sp>
      <p:sp>
        <p:nvSpPr>
          <p:cNvPr id="3" name="Content Placeholder 2"/>
          <p:cNvSpPr>
            <a:spLocks noGrp="1"/>
          </p:cNvSpPr>
          <p:nvPr>
            <p:ph idx="1"/>
          </p:nvPr>
        </p:nvSpPr>
        <p:spPr/>
        <p:txBody>
          <a:bodyPr>
            <a:normAutofit/>
          </a:bodyPr>
          <a:lstStyle/>
          <a:p>
            <a:r>
              <a:rPr lang="en-US" dirty="0"/>
              <a:t>“Y” refers to the measure or output of a process.</a:t>
            </a:r>
          </a:p>
          <a:p>
            <a:pPr lvl="1"/>
            <a:r>
              <a:rPr lang="en-US" dirty="0"/>
              <a:t>Y is usually your primary metric</a:t>
            </a:r>
          </a:p>
          <a:p>
            <a:pPr lvl="1"/>
            <a:r>
              <a:rPr lang="en-US" dirty="0"/>
              <a:t>Y is the measure of process performance that you are trying to improve.</a:t>
            </a:r>
          </a:p>
          <a:p>
            <a:r>
              <a:rPr lang="en-US" dirty="0"/>
              <a:t>f(x) means “function of x.”</a:t>
            </a:r>
          </a:p>
          <a:p>
            <a:pPr lvl="1"/>
            <a:r>
              <a:rPr lang="en-US" dirty="0"/>
              <a:t>x’s are factors or inputs that affect the Y</a:t>
            </a:r>
          </a:p>
          <a:p>
            <a:r>
              <a:rPr lang="en-US" dirty="0"/>
              <a:t>Combined, the Y = f(x) statement reads “Y is a function of x.”</a:t>
            </a:r>
          </a:p>
          <a:p>
            <a:r>
              <a:rPr lang="en-US" dirty="0"/>
              <a:t>In simple terms: “My process performance is dependent on certain x’s.”</a:t>
            </a:r>
          </a:p>
          <a:p>
            <a:r>
              <a:rPr lang="en-US" dirty="0"/>
              <a:t>The objective in a Six Sigma project is to identify the critical x’s that have the most influence on the output (Y) and adjust them so that the Y improves.</a:t>
            </a:r>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23</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891516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Approach: Y = f(x)</a:t>
            </a:r>
          </a:p>
        </p:txBody>
      </p:sp>
      <p:sp>
        <p:nvSpPr>
          <p:cNvPr id="3" name="Content Placeholder 2"/>
          <p:cNvSpPr>
            <a:spLocks noGrp="1"/>
          </p:cNvSpPr>
          <p:nvPr>
            <p:ph idx="1"/>
          </p:nvPr>
        </p:nvSpPr>
        <p:spPr/>
        <p:txBody>
          <a:bodyPr>
            <a:normAutofit/>
          </a:bodyPr>
          <a:lstStyle/>
          <a:p>
            <a:r>
              <a:rPr lang="en-US" dirty="0"/>
              <a:t>Let us look at a simple example of a pizza delivery company that desires to meet customer expectations of on-time delivery.</a:t>
            </a:r>
          </a:p>
          <a:p>
            <a:pPr lvl="1"/>
            <a:r>
              <a:rPr lang="en-US" dirty="0"/>
              <a:t>Measure = on-time pizza deliveries </a:t>
            </a:r>
          </a:p>
          <a:p>
            <a:pPr lvl="2"/>
            <a:r>
              <a:rPr lang="en-US" dirty="0"/>
              <a:t>Y = percent of on-time deliveries</a:t>
            </a:r>
          </a:p>
          <a:p>
            <a:pPr lvl="1"/>
            <a:r>
              <a:rPr lang="en-US" dirty="0"/>
              <a:t>f(x) would be the x’s or factors that heavily influence timely deliveries </a:t>
            </a:r>
          </a:p>
          <a:p>
            <a:pPr lvl="2"/>
            <a:r>
              <a:rPr lang="en-US" dirty="0"/>
              <a:t>x1: might be traffic</a:t>
            </a:r>
          </a:p>
          <a:p>
            <a:pPr lvl="2"/>
            <a:r>
              <a:rPr lang="en-US" dirty="0"/>
              <a:t>x2: might be the number of deliveries per driver dispatch</a:t>
            </a:r>
          </a:p>
          <a:p>
            <a:pPr lvl="2"/>
            <a:r>
              <a:rPr lang="en-US" dirty="0"/>
              <a:t>x3: might be the accuracy of directions provided to the driver</a:t>
            </a:r>
          </a:p>
          <a:p>
            <a:pPr lvl="2"/>
            <a:r>
              <a:rPr lang="en-US" dirty="0"/>
              <a:t>x4: might be the reliability of the delivery vehicle</a:t>
            </a:r>
          </a:p>
          <a:p>
            <a:pPr lvl="2"/>
            <a:r>
              <a:rPr lang="en-US" dirty="0"/>
              <a:t>etc.</a:t>
            </a:r>
          </a:p>
          <a:p>
            <a:r>
              <a:rPr lang="en-US" dirty="0"/>
              <a:t>The statement Y = f(x) in this example will refer to the proven x’s determined through the steps of a Six Sigma project.</a:t>
            </a:r>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24</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728024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Approach: Y = f(x)</a:t>
            </a:r>
          </a:p>
        </p:txBody>
      </p:sp>
      <p:sp>
        <p:nvSpPr>
          <p:cNvPr id="3" name="Content Placeholder 2"/>
          <p:cNvSpPr>
            <a:spLocks noGrp="1"/>
          </p:cNvSpPr>
          <p:nvPr>
            <p:ph idx="1"/>
          </p:nvPr>
        </p:nvSpPr>
        <p:spPr>
          <a:xfrm>
            <a:off x="4085897" y="1394013"/>
            <a:ext cx="6174391" cy="5029200"/>
          </a:xfrm>
        </p:spPr>
        <p:txBody>
          <a:bodyPr>
            <a:normAutofit/>
          </a:bodyPr>
          <a:lstStyle/>
          <a:p>
            <a:r>
              <a:rPr lang="en-US" dirty="0"/>
              <a:t>With this approach, all potential x’s are evaluated throughout the DMAIC methodology.</a:t>
            </a:r>
          </a:p>
          <a:p>
            <a:pPr marL="114300" indent="0">
              <a:buNone/>
            </a:pPr>
            <a:endParaRPr lang="en-US" dirty="0"/>
          </a:p>
          <a:p>
            <a:r>
              <a:rPr lang="en-US" dirty="0"/>
              <a:t>The x’s should be narrowed down until the vital few x’s that significantly influence “on-time pizza deliveries” are identified!</a:t>
            </a:r>
          </a:p>
        </p:txBody>
      </p:sp>
      <p:sp>
        <p:nvSpPr>
          <p:cNvPr id="6" name="Slide Number Placeholder 5"/>
          <p:cNvSpPr>
            <a:spLocks noGrp="1"/>
          </p:cNvSpPr>
          <p:nvPr>
            <p:ph type="sldNum" sz="quarter" idx="4"/>
          </p:nvPr>
        </p:nvSpPr>
        <p:spPr/>
        <p:txBody>
          <a:bodyPr/>
          <a:lstStyle/>
          <a:p>
            <a:fld id="{28B83BC3-069B-46AF-A4E6-C99928E1A4FA}" type="slidenum">
              <a:rPr lang="en-US" smtClean="0"/>
              <a:pPr/>
              <a:t>25</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grpSp>
        <p:nvGrpSpPr>
          <p:cNvPr id="9" name="Group 8"/>
          <p:cNvGrpSpPr/>
          <p:nvPr/>
        </p:nvGrpSpPr>
        <p:grpSpPr>
          <a:xfrm>
            <a:off x="1066800" y="1447800"/>
            <a:ext cx="2819400" cy="3533681"/>
            <a:chOff x="2743200" y="3019519"/>
            <a:chExt cx="2819400" cy="3533681"/>
          </a:xfrm>
        </p:grpSpPr>
        <p:pic>
          <p:nvPicPr>
            <p:cNvPr id="921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3200" y="3276600"/>
              <a:ext cx="28194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657600" y="6153090"/>
              <a:ext cx="914400" cy="400110"/>
            </a:xfrm>
            <a:prstGeom prst="rect">
              <a:avLst/>
            </a:prstGeom>
            <a:noFill/>
          </p:spPr>
          <p:txBody>
            <a:bodyPr wrap="square" rtlCol="0">
              <a:spAutoFit/>
            </a:bodyPr>
            <a:lstStyle/>
            <a:p>
              <a:pPr algn="ctr"/>
              <a:r>
                <a:rPr lang="en-US" sz="2000" b="1" dirty="0">
                  <a:solidFill>
                    <a:srgbClr val="00B050"/>
                  </a:solidFill>
                </a:rPr>
                <a:t>Y=f(x)</a:t>
              </a:r>
            </a:p>
          </p:txBody>
        </p:sp>
        <p:sp>
          <p:nvSpPr>
            <p:cNvPr id="8" name="TextBox 7"/>
            <p:cNvSpPr txBox="1"/>
            <p:nvPr/>
          </p:nvSpPr>
          <p:spPr>
            <a:xfrm>
              <a:off x="4155528" y="3987318"/>
              <a:ext cx="533400" cy="369332"/>
            </a:xfrm>
            <a:prstGeom prst="rect">
              <a:avLst/>
            </a:prstGeom>
            <a:noFill/>
          </p:spPr>
          <p:txBody>
            <a:bodyPr wrap="square" rtlCol="0">
              <a:spAutoFit/>
            </a:bodyPr>
            <a:lstStyle/>
            <a:p>
              <a:pPr algn="ctr"/>
              <a:r>
                <a:rPr lang="en-US" b="1" dirty="0">
                  <a:solidFill>
                    <a:srgbClr val="FFFF00"/>
                  </a:solidFill>
                </a:rPr>
                <a:t>X</a:t>
              </a:r>
              <a:r>
                <a:rPr lang="en-US" b="1" baseline="-25000" dirty="0">
                  <a:solidFill>
                    <a:srgbClr val="FFFF00"/>
                  </a:solidFill>
                </a:rPr>
                <a:t>8</a:t>
              </a:r>
            </a:p>
          </p:txBody>
        </p:sp>
        <p:sp>
          <p:nvSpPr>
            <p:cNvPr id="10" name="TextBox 9"/>
            <p:cNvSpPr txBox="1"/>
            <p:nvPr/>
          </p:nvSpPr>
          <p:spPr>
            <a:xfrm>
              <a:off x="3808687" y="4685409"/>
              <a:ext cx="533400" cy="369332"/>
            </a:xfrm>
            <a:prstGeom prst="rect">
              <a:avLst/>
            </a:prstGeom>
            <a:noFill/>
          </p:spPr>
          <p:txBody>
            <a:bodyPr wrap="square" rtlCol="0">
              <a:spAutoFit/>
            </a:bodyPr>
            <a:lstStyle/>
            <a:p>
              <a:pPr algn="ctr"/>
              <a:r>
                <a:rPr lang="en-US" b="1" dirty="0">
                  <a:solidFill>
                    <a:srgbClr val="A60A79"/>
                  </a:solidFill>
                </a:rPr>
                <a:t>X</a:t>
              </a:r>
              <a:r>
                <a:rPr lang="en-US" b="1" baseline="-25000" dirty="0">
                  <a:solidFill>
                    <a:srgbClr val="A60A79"/>
                  </a:solidFill>
                </a:rPr>
                <a:t>6</a:t>
              </a:r>
            </a:p>
          </p:txBody>
        </p:sp>
        <p:sp>
          <p:nvSpPr>
            <p:cNvPr id="11" name="TextBox 10"/>
            <p:cNvSpPr txBox="1"/>
            <p:nvPr/>
          </p:nvSpPr>
          <p:spPr>
            <a:xfrm>
              <a:off x="3390900" y="4135509"/>
              <a:ext cx="533400" cy="369332"/>
            </a:xfrm>
            <a:prstGeom prst="rect">
              <a:avLst/>
            </a:prstGeom>
            <a:noFill/>
          </p:spPr>
          <p:txBody>
            <a:bodyPr wrap="square" rtlCol="0">
              <a:spAutoFit/>
            </a:bodyPr>
            <a:lstStyle/>
            <a:p>
              <a:pPr algn="ctr"/>
              <a:r>
                <a:rPr lang="en-US" b="1" dirty="0">
                  <a:solidFill>
                    <a:srgbClr val="FF0000"/>
                  </a:solidFill>
                </a:rPr>
                <a:t>X</a:t>
              </a:r>
              <a:r>
                <a:rPr lang="en-US" b="1" baseline="-25000" dirty="0">
                  <a:solidFill>
                    <a:srgbClr val="FF0000"/>
                  </a:solidFill>
                </a:rPr>
                <a:t>1</a:t>
              </a:r>
            </a:p>
          </p:txBody>
        </p:sp>
        <p:sp>
          <p:nvSpPr>
            <p:cNvPr id="12" name="TextBox 11"/>
            <p:cNvSpPr txBox="1"/>
            <p:nvPr/>
          </p:nvSpPr>
          <p:spPr>
            <a:xfrm>
              <a:off x="4657397" y="3405150"/>
              <a:ext cx="533400" cy="369332"/>
            </a:xfrm>
            <a:prstGeom prst="rect">
              <a:avLst/>
            </a:prstGeom>
            <a:noFill/>
          </p:spPr>
          <p:txBody>
            <a:bodyPr wrap="square" rtlCol="0">
              <a:spAutoFit/>
            </a:bodyPr>
            <a:lstStyle/>
            <a:p>
              <a:pPr algn="ctr"/>
              <a:r>
                <a:rPr lang="en-US" b="1" dirty="0">
                  <a:solidFill>
                    <a:schemeClr val="accent4"/>
                  </a:solidFill>
                </a:rPr>
                <a:t>X</a:t>
              </a:r>
              <a:r>
                <a:rPr lang="en-US" b="1" baseline="-25000" dirty="0">
                  <a:solidFill>
                    <a:schemeClr val="accent4"/>
                  </a:solidFill>
                </a:rPr>
                <a:t>5</a:t>
              </a:r>
            </a:p>
          </p:txBody>
        </p:sp>
        <p:sp>
          <p:nvSpPr>
            <p:cNvPr id="13" name="TextBox 12"/>
            <p:cNvSpPr txBox="1"/>
            <p:nvPr/>
          </p:nvSpPr>
          <p:spPr>
            <a:xfrm>
              <a:off x="3390900" y="3360371"/>
              <a:ext cx="533400" cy="369332"/>
            </a:xfrm>
            <a:prstGeom prst="rect">
              <a:avLst/>
            </a:prstGeom>
            <a:noFill/>
          </p:spPr>
          <p:txBody>
            <a:bodyPr wrap="square" rtlCol="0">
              <a:spAutoFit/>
            </a:bodyPr>
            <a:lstStyle/>
            <a:p>
              <a:pPr algn="ctr"/>
              <a:r>
                <a:rPr lang="en-US" b="1" dirty="0">
                  <a:solidFill>
                    <a:schemeClr val="bg1"/>
                  </a:solidFill>
                </a:rPr>
                <a:t>X</a:t>
              </a:r>
              <a:r>
                <a:rPr lang="en-US" b="1" baseline="-25000" dirty="0">
                  <a:solidFill>
                    <a:schemeClr val="bg1"/>
                  </a:solidFill>
                </a:rPr>
                <a:t>7</a:t>
              </a:r>
            </a:p>
          </p:txBody>
        </p:sp>
        <p:sp>
          <p:nvSpPr>
            <p:cNvPr id="14" name="TextBox 13"/>
            <p:cNvSpPr txBox="1"/>
            <p:nvPr/>
          </p:nvSpPr>
          <p:spPr>
            <a:xfrm>
              <a:off x="3924300" y="3434677"/>
              <a:ext cx="533400" cy="369332"/>
            </a:xfrm>
            <a:prstGeom prst="rect">
              <a:avLst/>
            </a:prstGeom>
            <a:noFill/>
          </p:spPr>
          <p:txBody>
            <a:bodyPr wrap="square" rtlCol="0">
              <a:spAutoFit/>
            </a:bodyPr>
            <a:lstStyle/>
            <a:p>
              <a:pPr algn="ctr"/>
              <a:r>
                <a:rPr lang="en-US" b="1" dirty="0">
                  <a:solidFill>
                    <a:srgbClr val="00B050"/>
                  </a:solidFill>
                </a:rPr>
                <a:t>X</a:t>
              </a:r>
              <a:r>
                <a:rPr lang="en-US" b="1" baseline="-25000" dirty="0">
                  <a:solidFill>
                    <a:srgbClr val="00B050"/>
                  </a:solidFill>
                </a:rPr>
                <a:t>4</a:t>
              </a:r>
            </a:p>
          </p:txBody>
        </p:sp>
        <p:sp>
          <p:nvSpPr>
            <p:cNvPr id="15" name="TextBox 14"/>
            <p:cNvSpPr txBox="1"/>
            <p:nvPr/>
          </p:nvSpPr>
          <p:spPr>
            <a:xfrm>
              <a:off x="3694387" y="3035818"/>
              <a:ext cx="533400" cy="369332"/>
            </a:xfrm>
            <a:prstGeom prst="rect">
              <a:avLst/>
            </a:prstGeom>
            <a:noFill/>
          </p:spPr>
          <p:txBody>
            <a:bodyPr wrap="square" rtlCol="0">
              <a:spAutoFit/>
            </a:bodyPr>
            <a:lstStyle/>
            <a:p>
              <a:pPr algn="ctr"/>
              <a:r>
                <a:rPr lang="en-US" b="1" dirty="0"/>
                <a:t>X</a:t>
              </a:r>
              <a:r>
                <a:rPr lang="en-US" b="1" baseline="-25000" dirty="0"/>
                <a:t>3</a:t>
              </a:r>
            </a:p>
          </p:txBody>
        </p:sp>
        <p:sp>
          <p:nvSpPr>
            <p:cNvPr id="16" name="TextBox 15"/>
            <p:cNvSpPr txBox="1"/>
            <p:nvPr/>
          </p:nvSpPr>
          <p:spPr>
            <a:xfrm>
              <a:off x="4300045" y="3019519"/>
              <a:ext cx="533400" cy="369332"/>
            </a:xfrm>
            <a:prstGeom prst="rect">
              <a:avLst/>
            </a:prstGeom>
            <a:noFill/>
          </p:spPr>
          <p:txBody>
            <a:bodyPr wrap="square" rtlCol="0">
              <a:spAutoFit/>
            </a:bodyPr>
            <a:lstStyle/>
            <a:p>
              <a:pPr algn="ctr"/>
              <a:r>
                <a:rPr lang="en-US" b="1" dirty="0">
                  <a:solidFill>
                    <a:srgbClr val="00B050"/>
                  </a:solidFill>
                </a:rPr>
                <a:t>X</a:t>
              </a:r>
              <a:r>
                <a:rPr lang="en-US" b="1" baseline="-25000" dirty="0">
                  <a:solidFill>
                    <a:srgbClr val="00B050"/>
                  </a:solidFill>
                </a:rPr>
                <a:t>2</a:t>
              </a:r>
            </a:p>
          </p:txBody>
        </p:sp>
        <p:cxnSp>
          <p:nvCxnSpPr>
            <p:cNvPr id="17" name="Straight Arrow Connector 16"/>
            <p:cNvCxnSpPr>
              <a:endCxn id="7" idx="0"/>
            </p:cNvCxnSpPr>
            <p:nvPr/>
          </p:nvCxnSpPr>
          <p:spPr>
            <a:xfrm>
              <a:off x="4114800" y="5695890"/>
              <a:ext cx="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491554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Approach: Y = f(x)</a:t>
            </a:r>
          </a:p>
        </p:txBody>
      </p:sp>
      <p:sp>
        <p:nvSpPr>
          <p:cNvPr id="3" name="Content Placeholder 2"/>
          <p:cNvSpPr>
            <a:spLocks noGrp="1"/>
          </p:cNvSpPr>
          <p:nvPr>
            <p:ph idx="1"/>
          </p:nvPr>
        </p:nvSpPr>
        <p:spPr/>
        <p:txBody>
          <a:bodyPr>
            <a:normAutofit/>
          </a:bodyPr>
          <a:lstStyle/>
          <a:p>
            <a:r>
              <a:rPr lang="en-US" dirty="0"/>
              <a:t>This approach to problem solving will take you through the process of determining all potential x’s that </a:t>
            </a:r>
            <a:r>
              <a:rPr lang="en-US" b="1" dirty="0">
                <a:solidFill>
                  <a:srgbClr val="182835"/>
                </a:solidFill>
              </a:rPr>
              <a:t>might</a:t>
            </a:r>
            <a:r>
              <a:rPr lang="en-US" dirty="0"/>
              <a:t> influence on-time deliveries and then determining through measurements and analysis which x’s </a:t>
            </a:r>
            <a:r>
              <a:rPr lang="en-US" b="1" dirty="0">
                <a:solidFill>
                  <a:srgbClr val="182835"/>
                </a:solidFill>
              </a:rPr>
              <a:t>do</a:t>
            </a:r>
            <a:r>
              <a:rPr lang="en-US" dirty="0"/>
              <a:t> influence on-time deliveries.</a:t>
            </a:r>
          </a:p>
          <a:p>
            <a:r>
              <a:rPr lang="en-US" dirty="0"/>
              <a:t>Those significant x’s become the ones used in the  Y = f(x) equation.</a:t>
            </a:r>
          </a:p>
          <a:p>
            <a:endParaRPr lang="en-US" dirty="0"/>
          </a:p>
          <a:p>
            <a:r>
              <a:rPr lang="en-US" dirty="0"/>
              <a:t>The Y = f(x) equation is a very powerful concept and requires the ability to measure your output and quantify your inputs. </a:t>
            </a:r>
          </a:p>
          <a:p>
            <a:r>
              <a:rPr lang="en-US" dirty="0"/>
              <a:t>Measuring process inputs and outputs is crucial to effectively determining the significant influences to any process.</a:t>
            </a:r>
          </a:p>
        </p:txBody>
      </p:sp>
      <p:sp>
        <p:nvSpPr>
          <p:cNvPr id="7" name="Slide Number Placeholder 6"/>
          <p:cNvSpPr>
            <a:spLocks noGrp="1"/>
          </p:cNvSpPr>
          <p:nvPr>
            <p:ph type="sldNum" sz="quarter" idx="4"/>
          </p:nvPr>
        </p:nvSpPr>
        <p:spPr/>
        <p:txBody>
          <a:bodyPr/>
          <a:lstStyle/>
          <a:p>
            <a:fld id="{28B83BC3-069B-46AF-A4E6-C99928E1A4FA}" type="slidenum">
              <a:rPr lang="en-US" smtClean="0"/>
              <a:pPr/>
              <a:t>26</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7950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1.1.4 Six Sigma Methodology</a:t>
            </a:r>
          </a:p>
        </p:txBody>
      </p:sp>
      <p:sp>
        <p:nvSpPr>
          <p:cNvPr id="6" name="Slide Number Placeholder 5"/>
          <p:cNvSpPr>
            <a:spLocks noGrp="1"/>
          </p:cNvSpPr>
          <p:nvPr>
            <p:ph type="sldNum" sz="quarter" idx="4"/>
          </p:nvPr>
        </p:nvSpPr>
        <p:spPr/>
        <p:txBody>
          <a:bodyPr/>
          <a:lstStyle/>
          <a:p>
            <a:fld id="{28B83BC3-069B-46AF-A4E6-C99928E1A4FA}" type="slidenum">
              <a:rPr lang="en-US" smtClean="0"/>
              <a:pPr/>
              <a:t>27</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999115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a:t>
            </a:r>
          </a:p>
        </p:txBody>
      </p:sp>
      <p:sp>
        <p:nvSpPr>
          <p:cNvPr id="3" name="Content Placeholder 2"/>
          <p:cNvSpPr>
            <a:spLocks noGrp="1"/>
          </p:cNvSpPr>
          <p:nvPr>
            <p:ph idx="1"/>
          </p:nvPr>
        </p:nvSpPr>
        <p:spPr/>
        <p:txBody>
          <a:bodyPr>
            <a:normAutofit/>
          </a:bodyPr>
          <a:lstStyle/>
          <a:p>
            <a:r>
              <a:rPr lang="en-US" dirty="0"/>
              <a:t>Six Sigma follows a methodology that is conceptually rooted in the principles of a five-phase project. </a:t>
            </a:r>
          </a:p>
          <a:p>
            <a:r>
              <a:rPr lang="en-US" dirty="0"/>
              <a:t>Each phase has a specific purpose and specific tools and techniques that aid in achieving the phase objectives.</a:t>
            </a:r>
          </a:p>
          <a:p>
            <a:pPr marL="114300" indent="0">
              <a:buNone/>
            </a:pPr>
            <a:endParaRPr lang="en-US" dirty="0"/>
          </a:p>
          <a:p>
            <a:r>
              <a:rPr lang="en-US" dirty="0"/>
              <a:t>The 5 phases of DMAIC:</a:t>
            </a:r>
          </a:p>
          <a:p>
            <a:pPr marL="868680" lvl="1" indent="-457200">
              <a:buFont typeface="+mj-lt"/>
              <a:buAutoNum type="arabicPeriod"/>
            </a:pPr>
            <a:r>
              <a:rPr lang="en-US" b="1" dirty="0">
                <a:solidFill>
                  <a:srgbClr val="182835"/>
                </a:solidFill>
              </a:rPr>
              <a:t>D</a:t>
            </a:r>
            <a:r>
              <a:rPr lang="en-US" dirty="0"/>
              <a:t>efine</a:t>
            </a:r>
          </a:p>
          <a:p>
            <a:pPr marL="868680" lvl="1" indent="-457200">
              <a:buFont typeface="+mj-lt"/>
              <a:buAutoNum type="arabicPeriod"/>
            </a:pPr>
            <a:r>
              <a:rPr lang="en-US" b="1" dirty="0">
                <a:solidFill>
                  <a:srgbClr val="182835"/>
                </a:solidFill>
              </a:rPr>
              <a:t>M</a:t>
            </a:r>
            <a:r>
              <a:rPr lang="en-US" dirty="0"/>
              <a:t>easure</a:t>
            </a:r>
          </a:p>
          <a:p>
            <a:pPr marL="868680" lvl="1" indent="-457200">
              <a:buFont typeface="+mj-lt"/>
              <a:buAutoNum type="arabicPeriod"/>
            </a:pPr>
            <a:r>
              <a:rPr lang="en-US" b="1" dirty="0">
                <a:solidFill>
                  <a:srgbClr val="182835"/>
                </a:solidFill>
              </a:rPr>
              <a:t>A</a:t>
            </a:r>
            <a:r>
              <a:rPr lang="en-US" dirty="0"/>
              <a:t>nalyze</a:t>
            </a:r>
          </a:p>
          <a:p>
            <a:pPr marL="868680" lvl="1" indent="-457200">
              <a:buFont typeface="+mj-lt"/>
              <a:buAutoNum type="arabicPeriod"/>
            </a:pPr>
            <a:r>
              <a:rPr lang="en-US" b="1" dirty="0">
                <a:solidFill>
                  <a:srgbClr val="182835"/>
                </a:solidFill>
              </a:rPr>
              <a:t>I</a:t>
            </a:r>
            <a:r>
              <a:rPr lang="en-US" dirty="0"/>
              <a:t>mprove</a:t>
            </a:r>
          </a:p>
          <a:p>
            <a:pPr marL="868680" lvl="1" indent="-457200">
              <a:buFont typeface="+mj-lt"/>
              <a:buAutoNum type="arabicPeriod"/>
            </a:pPr>
            <a:r>
              <a:rPr lang="en-US" b="1" dirty="0">
                <a:solidFill>
                  <a:srgbClr val="182835"/>
                </a:solidFill>
              </a:rPr>
              <a:t>C</a:t>
            </a:r>
            <a:r>
              <a:rPr lang="en-US" dirty="0"/>
              <a:t>ontrol</a:t>
            </a:r>
          </a:p>
        </p:txBody>
      </p:sp>
      <p:sp>
        <p:nvSpPr>
          <p:cNvPr id="7" name="Slide Number Placeholder 6"/>
          <p:cNvSpPr>
            <a:spLocks noGrp="1"/>
          </p:cNvSpPr>
          <p:nvPr>
            <p:ph type="sldNum" sz="quarter" idx="4"/>
          </p:nvPr>
        </p:nvSpPr>
        <p:spPr/>
        <p:txBody>
          <a:bodyPr/>
          <a:lstStyle/>
          <a:p>
            <a:fld id="{28B83BC3-069B-46AF-A4E6-C99928E1A4FA}" type="slidenum">
              <a:rPr lang="en-US" smtClean="0"/>
              <a:pPr/>
              <a:t>28</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629717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43461838"/>
              </p:ext>
            </p:extLst>
          </p:nvPr>
        </p:nvGraphicFramePr>
        <p:xfrm>
          <a:off x="533400" y="1147482"/>
          <a:ext cx="10363200" cy="533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Slide Number Placeholder 5"/>
          <p:cNvSpPr>
            <a:spLocks noGrp="1"/>
          </p:cNvSpPr>
          <p:nvPr>
            <p:ph type="sldNum" sz="quarter" idx="4"/>
          </p:nvPr>
        </p:nvSpPr>
        <p:spPr/>
        <p:txBody>
          <a:bodyPr/>
          <a:lstStyle/>
          <a:p>
            <a:fld id="{28B83BC3-069B-46AF-A4E6-C99928E1A4FA}" type="slidenum">
              <a:rPr lang="en-US" smtClean="0"/>
              <a:pPr/>
              <a:t>29</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15482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1.1 Overview of Six Sigma</a:t>
            </a:r>
          </a:p>
        </p:txBody>
      </p:sp>
      <p:sp>
        <p:nvSpPr>
          <p:cNvPr id="6" name="Slide Number Placeholder 5"/>
          <p:cNvSpPr>
            <a:spLocks noGrp="1"/>
          </p:cNvSpPr>
          <p:nvPr>
            <p:ph type="sldNum" sz="quarter" idx="4"/>
          </p:nvPr>
        </p:nvSpPr>
        <p:spPr/>
        <p:txBody>
          <a:bodyPr/>
          <a:lstStyle/>
          <a:p>
            <a:fld id="{28B83BC3-069B-46AF-A4E6-C99928E1A4FA}" type="slidenum">
              <a:rPr lang="en-US" smtClean="0"/>
              <a:pPr/>
              <a:t>3</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284068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Define Phase</a:t>
            </a:r>
          </a:p>
        </p:txBody>
      </p:sp>
      <p:sp>
        <p:nvSpPr>
          <p:cNvPr id="3" name="Content Placeholder 2"/>
          <p:cNvSpPr>
            <a:spLocks noGrp="1"/>
          </p:cNvSpPr>
          <p:nvPr>
            <p:ph idx="1"/>
          </p:nvPr>
        </p:nvSpPr>
        <p:spPr/>
        <p:txBody>
          <a:bodyPr>
            <a:noAutofit/>
          </a:bodyPr>
          <a:lstStyle/>
          <a:p>
            <a:r>
              <a:rPr lang="en-US" dirty="0"/>
              <a:t>The goal of the </a:t>
            </a:r>
            <a:r>
              <a:rPr lang="en-US" b="1" dirty="0"/>
              <a:t>Define</a:t>
            </a:r>
            <a:r>
              <a:rPr lang="en-US" dirty="0"/>
              <a:t> phase is to establish a solid foundation and business case for a Six Sigma project. </a:t>
            </a:r>
          </a:p>
          <a:p>
            <a:endParaRPr lang="en-US" dirty="0"/>
          </a:p>
          <a:p>
            <a:r>
              <a:rPr lang="en-US" dirty="0"/>
              <a:t>Define is arguably the most important aspect of any Six Sigma project.</a:t>
            </a:r>
          </a:p>
          <a:p>
            <a:endParaRPr lang="en-US" dirty="0"/>
          </a:p>
          <a:p>
            <a:r>
              <a:rPr lang="en-US" dirty="0"/>
              <a:t>All successful projects start with a current state challenge or problem that can be articulated in a quantifiable manner. </a:t>
            </a:r>
          </a:p>
          <a:p>
            <a:pPr lvl="1"/>
            <a:r>
              <a:rPr lang="en-US" dirty="0"/>
              <a:t>It is not enough to just know the problem, you must quantify it and also determine the goal. </a:t>
            </a:r>
          </a:p>
          <a:p>
            <a:endParaRPr lang="en-US" sz="2000" dirty="0"/>
          </a:p>
          <a:p>
            <a:r>
              <a:rPr lang="en-US" dirty="0"/>
              <a:t>Once problems and goals are identified and quantified, the rest of the define phase will be about valuation, team, scope, project planning, timeline, stakeholders, Voice Of the Customer (VOC), and Voice Of the Business (VOB).</a:t>
            </a:r>
          </a:p>
          <a:p>
            <a:pPr lvl="3"/>
            <a:endParaRPr lang="en-US" sz="2400"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30</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956282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Define Phase</a:t>
            </a:r>
          </a:p>
        </p:txBody>
      </p:sp>
      <p:sp>
        <p:nvSpPr>
          <p:cNvPr id="3" name="Content Placeholder 2"/>
          <p:cNvSpPr>
            <a:spLocks noGrp="1"/>
          </p:cNvSpPr>
          <p:nvPr>
            <p:ph idx="1"/>
          </p:nvPr>
        </p:nvSpPr>
        <p:spPr/>
        <p:txBody>
          <a:bodyPr>
            <a:normAutofit/>
          </a:bodyPr>
          <a:lstStyle/>
          <a:p>
            <a:r>
              <a:rPr lang="en-US" b="1" dirty="0">
                <a:solidFill>
                  <a:srgbClr val="182835"/>
                </a:solidFill>
              </a:rPr>
              <a:t>Define Phase Tools and Deliverables</a:t>
            </a:r>
          </a:p>
          <a:p>
            <a:pPr lvl="1"/>
            <a:r>
              <a:rPr lang="en-US" dirty="0"/>
              <a:t>Project Charter </a:t>
            </a:r>
            <a:r>
              <a:rPr lang="en-US" dirty="0">
                <a:solidFill>
                  <a:srgbClr val="000000"/>
                </a:solidFill>
              </a:rPr>
              <a:t>–</a:t>
            </a:r>
            <a:r>
              <a:rPr lang="en-US" dirty="0"/>
              <a:t> Establish the: </a:t>
            </a:r>
          </a:p>
          <a:p>
            <a:pPr lvl="3"/>
            <a:r>
              <a:rPr lang="en-US" sz="2000" dirty="0"/>
              <a:t>Business Case</a:t>
            </a:r>
          </a:p>
          <a:p>
            <a:pPr lvl="3"/>
            <a:r>
              <a:rPr lang="en-US" sz="2000" dirty="0"/>
              <a:t>Problem Statement</a:t>
            </a:r>
          </a:p>
          <a:p>
            <a:pPr lvl="3"/>
            <a:r>
              <a:rPr lang="en-US" sz="2000" dirty="0"/>
              <a:t>Project Objective</a:t>
            </a:r>
          </a:p>
          <a:p>
            <a:pPr lvl="3"/>
            <a:r>
              <a:rPr lang="en-US" sz="2000" dirty="0"/>
              <a:t>Project Scope</a:t>
            </a:r>
          </a:p>
          <a:p>
            <a:pPr lvl="3"/>
            <a:r>
              <a:rPr lang="en-US" sz="2000" dirty="0"/>
              <a:t>Project Timeline</a:t>
            </a:r>
          </a:p>
          <a:p>
            <a:pPr lvl="3"/>
            <a:r>
              <a:rPr lang="en-US" sz="2000" dirty="0"/>
              <a:t>Project Team.</a:t>
            </a:r>
          </a:p>
          <a:p>
            <a:pPr lvl="3"/>
            <a:endParaRPr lang="en-US" sz="900" dirty="0"/>
          </a:p>
          <a:p>
            <a:pPr lvl="1"/>
            <a:r>
              <a:rPr lang="en-US" dirty="0"/>
              <a:t>Stakeholder Assessment</a:t>
            </a:r>
          </a:p>
          <a:p>
            <a:pPr lvl="1"/>
            <a:r>
              <a:rPr lang="en-US" dirty="0"/>
              <a:t>High-Level Pareto Chart Analysis</a:t>
            </a:r>
          </a:p>
          <a:p>
            <a:pPr lvl="1"/>
            <a:r>
              <a:rPr lang="en-US" dirty="0"/>
              <a:t>High-Level Process Map</a:t>
            </a:r>
          </a:p>
          <a:p>
            <a:pPr lvl="1"/>
            <a:r>
              <a:rPr lang="en-US" dirty="0"/>
              <a:t>VOC/VOB and CTQs Identified and Defined</a:t>
            </a:r>
          </a:p>
          <a:p>
            <a:pPr lvl="1"/>
            <a:r>
              <a:rPr lang="en-US" dirty="0"/>
              <a:t>Financial Assessment</a:t>
            </a:r>
          </a:p>
          <a:p>
            <a:pPr lvl="3"/>
            <a:endParaRPr lang="en-US" sz="1500"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31</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608444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Measure Phase</a:t>
            </a:r>
          </a:p>
        </p:txBody>
      </p:sp>
      <p:sp>
        <p:nvSpPr>
          <p:cNvPr id="3" name="Content Placeholder 2"/>
          <p:cNvSpPr>
            <a:spLocks noGrp="1"/>
          </p:cNvSpPr>
          <p:nvPr>
            <p:ph idx="1"/>
          </p:nvPr>
        </p:nvSpPr>
        <p:spPr/>
        <p:txBody>
          <a:bodyPr>
            <a:noAutofit/>
          </a:bodyPr>
          <a:lstStyle/>
          <a:p>
            <a:r>
              <a:rPr lang="en-US" dirty="0"/>
              <a:t>The goal of the </a:t>
            </a:r>
            <a:r>
              <a:rPr lang="en-US" b="1" dirty="0"/>
              <a:t>Measure</a:t>
            </a:r>
            <a:r>
              <a:rPr lang="en-US" dirty="0"/>
              <a:t> phase is to gather baseline information about the process </a:t>
            </a:r>
            <a:r>
              <a:rPr lang="en-US" sz="2000" dirty="0"/>
              <a:t>(process performance, inputs, measurements, customer expectations etc.)</a:t>
            </a:r>
            <a:r>
              <a:rPr lang="en-US" dirty="0"/>
              <a:t>. </a:t>
            </a:r>
          </a:p>
          <a:p>
            <a:r>
              <a:rPr lang="en-US" dirty="0"/>
              <a:t>Throughout the Measure phase you will seek to achieve a few important objectives:</a:t>
            </a:r>
          </a:p>
          <a:p>
            <a:pPr lvl="1"/>
            <a:r>
              <a:rPr lang="en-US" dirty="0"/>
              <a:t>Gather All Possible x's</a:t>
            </a:r>
          </a:p>
          <a:p>
            <a:pPr lvl="1"/>
            <a:r>
              <a:rPr lang="en-US" dirty="0"/>
              <a:t>Assess Measurement System and Data Collection Requirements</a:t>
            </a:r>
          </a:p>
          <a:p>
            <a:pPr lvl="1"/>
            <a:r>
              <a:rPr lang="en-US" dirty="0"/>
              <a:t>Validate Assumptions</a:t>
            </a:r>
          </a:p>
          <a:p>
            <a:pPr lvl="1"/>
            <a:r>
              <a:rPr lang="en-US" dirty="0"/>
              <a:t>Validate Improvement Goals</a:t>
            </a:r>
          </a:p>
          <a:p>
            <a:pPr lvl="1"/>
            <a:r>
              <a:rPr lang="en-US" dirty="0"/>
              <a:t>Determine COPQ (Cost of Poor Quality)</a:t>
            </a:r>
          </a:p>
          <a:p>
            <a:pPr lvl="1"/>
            <a:r>
              <a:rPr lang="en-US" dirty="0"/>
              <a:t>Refine Process Understanding</a:t>
            </a:r>
          </a:p>
          <a:p>
            <a:pPr lvl="1"/>
            <a:r>
              <a:rPr lang="en-US" dirty="0"/>
              <a:t>Determine Process Stability</a:t>
            </a:r>
          </a:p>
          <a:p>
            <a:pPr lvl="1"/>
            <a:r>
              <a:rPr lang="en-US" dirty="0"/>
              <a:t>Determine Process Capability.</a:t>
            </a:r>
          </a:p>
        </p:txBody>
      </p:sp>
      <p:sp>
        <p:nvSpPr>
          <p:cNvPr id="7" name="Slide Number Placeholder 6"/>
          <p:cNvSpPr>
            <a:spLocks noGrp="1"/>
          </p:cNvSpPr>
          <p:nvPr>
            <p:ph type="sldNum" sz="quarter" idx="4"/>
          </p:nvPr>
        </p:nvSpPr>
        <p:spPr/>
        <p:txBody>
          <a:bodyPr/>
          <a:lstStyle/>
          <a:p>
            <a:fld id="{28B83BC3-069B-46AF-A4E6-C99928E1A4FA}" type="slidenum">
              <a:rPr lang="en-US" smtClean="0"/>
              <a:pPr/>
              <a:t>32</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263945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Measure Phase</a:t>
            </a:r>
          </a:p>
        </p:txBody>
      </p:sp>
      <p:sp>
        <p:nvSpPr>
          <p:cNvPr id="3" name="Content Placeholder 2"/>
          <p:cNvSpPr>
            <a:spLocks noGrp="1"/>
          </p:cNvSpPr>
          <p:nvPr>
            <p:ph idx="1"/>
          </p:nvPr>
        </p:nvSpPr>
        <p:spPr/>
        <p:txBody>
          <a:bodyPr>
            <a:noAutofit/>
          </a:bodyPr>
          <a:lstStyle/>
          <a:p>
            <a:r>
              <a:rPr lang="en-US" b="1" dirty="0">
                <a:solidFill>
                  <a:srgbClr val="182835"/>
                </a:solidFill>
              </a:rPr>
              <a:t>Measure Phase Tools and Deliverables</a:t>
            </a:r>
          </a:p>
          <a:p>
            <a:pPr lvl="1"/>
            <a:r>
              <a:rPr lang="en-US" dirty="0"/>
              <a:t>Process Maps, SIPOC, Value Stream Maps</a:t>
            </a:r>
          </a:p>
          <a:p>
            <a:pPr lvl="1"/>
            <a:r>
              <a:rPr lang="en-US" dirty="0"/>
              <a:t>Failure Modes and Effects Analysis (FMEA)</a:t>
            </a:r>
          </a:p>
          <a:p>
            <a:pPr lvl="1"/>
            <a:r>
              <a:rPr lang="en-US" dirty="0"/>
              <a:t>Cause-and-Effect Diagram</a:t>
            </a:r>
          </a:p>
          <a:p>
            <a:pPr lvl="1"/>
            <a:r>
              <a:rPr lang="en-US" dirty="0"/>
              <a:t>XY Matrix</a:t>
            </a:r>
          </a:p>
          <a:p>
            <a:pPr lvl="1"/>
            <a:r>
              <a:rPr lang="en-US" dirty="0"/>
              <a:t>Six Sigma Statistics </a:t>
            </a:r>
          </a:p>
          <a:p>
            <a:pPr lvl="2">
              <a:spcBef>
                <a:spcPts val="0"/>
              </a:spcBef>
            </a:pPr>
            <a:r>
              <a:rPr lang="en-US" dirty="0"/>
              <a:t>Basic Statistics</a:t>
            </a:r>
          </a:p>
          <a:p>
            <a:pPr lvl="2">
              <a:spcBef>
                <a:spcPts val="0"/>
              </a:spcBef>
            </a:pPr>
            <a:r>
              <a:rPr lang="en-US" dirty="0"/>
              <a:t>Descriptive Statistics</a:t>
            </a:r>
          </a:p>
          <a:p>
            <a:pPr lvl="1"/>
            <a:r>
              <a:rPr lang="en-US" dirty="0"/>
              <a:t>Measurement Systems Analysis </a:t>
            </a:r>
          </a:p>
          <a:p>
            <a:pPr lvl="2">
              <a:spcBef>
                <a:spcPts val="0"/>
              </a:spcBef>
            </a:pPr>
            <a:r>
              <a:rPr lang="en-US" dirty="0"/>
              <a:t>Variable and/or Attribute Gage R&amp;R </a:t>
            </a:r>
          </a:p>
          <a:p>
            <a:pPr lvl="2">
              <a:spcBef>
                <a:spcPts val="0"/>
              </a:spcBef>
            </a:pPr>
            <a:r>
              <a:rPr lang="en-US" dirty="0"/>
              <a:t>Gage Linearity and Accuracy or Stability</a:t>
            </a:r>
            <a:endParaRPr lang="en-US" sz="2400" dirty="0"/>
          </a:p>
          <a:p>
            <a:pPr lvl="1"/>
            <a:r>
              <a:rPr lang="en-US" dirty="0"/>
              <a:t>Basic Control Charts</a:t>
            </a:r>
          </a:p>
          <a:p>
            <a:pPr lvl="1"/>
            <a:r>
              <a:rPr lang="en-US" dirty="0"/>
              <a:t>Process Capability (Cpk, Ppk) and Sigma Levels</a:t>
            </a:r>
          </a:p>
          <a:p>
            <a:pPr lvl="1"/>
            <a:r>
              <a:rPr lang="en-US" dirty="0"/>
              <a:t>Data Collection Plan</a:t>
            </a:r>
          </a:p>
        </p:txBody>
      </p:sp>
      <p:sp>
        <p:nvSpPr>
          <p:cNvPr id="7" name="Slide Number Placeholder 6"/>
          <p:cNvSpPr>
            <a:spLocks noGrp="1"/>
          </p:cNvSpPr>
          <p:nvPr>
            <p:ph type="sldNum" sz="quarter" idx="4"/>
          </p:nvPr>
        </p:nvSpPr>
        <p:spPr/>
        <p:txBody>
          <a:bodyPr/>
          <a:lstStyle/>
          <a:p>
            <a:fld id="{28B83BC3-069B-46AF-A4E6-C99928E1A4FA}" type="slidenum">
              <a:rPr lang="en-US" smtClean="0"/>
              <a:pPr/>
              <a:t>33</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573955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Analyze Phase</a:t>
            </a:r>
          </a:p>
        </p:txBody>
      </p:sp>
      <p:sp>
        <p:nvSpPr>
          <p:cNvPr id="3" name="Content Placeholder 2"/>
          <p:cNvSpPr>
            <a:spLocks noGrp="1"/>
          </p:cNvSpPr>
          <p:nvPr>
            <p:ph idx="1"/>
          </p:nvPr>
        </p:nvSpPr>
        <p:spPr/>
        <p:txBody>
          <a:bodyPr>
            <a:noAutofit/>
          </a:bodyPr>
          <a:lstStyle/>
          <a:p>
            <a:r>
              <a:rPr lang="en-US" dirty="0"/>
              <a:t>The </a:t>
            </a:r>
            <a:r>
              <a:rPr lang="en-US" b="1" dirty="0"/>
              <a:t>Analyze</a:t>
            </a:r>
            <a:r>
              <a:rPr lang="en-US" dirty="0"/>
              <a:t> phase is all about establishing verified drivers. </a:t>
            </a:r>
          </a:p>
          <a:p>
            <a:endParaRPr lang="en-US" dirty="0"/>
          </a:p>
          <a:p>
            <a:r>
              <a:rPr lang="en-US" dirty="0"/>
              <a:t>In the DMAIC methodology, the Analyze phase uses statistics and higher-order analytics to discover relationships between process performance and process inputs (in other words, what are the root causes or drivers of the improvement effort). </a:t>
            </a:r>
          </a:p>
          <a:p>
            <a:endParaRPr lang="en-US" dirty="0"/>
          </a:p>
          <a:p>
            <a:r>
              <a:rPr lang="en-US" dirty="0"/>
              <a:t>Ultimately, the Analyze phase establishes a reliable hypothesis for improvement solutions. </a:t>
            </a:r>
          </a:p>
          <a:p>
            <a:pPr lvl="1"/>
            <a:r>
              <a:rPr lang="en-US" dirty="0"/>
              <a:t>Establish the Transfer Function Y = f(x)</a:t>
            </a:r>
          </a:p>
          <a:p>
            <a:pPr lvl="1"/>
            <a:r>
              <a:rPr lang="en-US" dirty="0"/>
              <a:t>Validate the List of Critical x's and Impacts</a:t>
            </a:r>
          </a:p>
          <a:p>
            <a:pPr lvl="1"/>
            <a:r>
              <a:rPr lang="en-US" dirty="0"/>
              <a:t>Create a Beta Improvement Plan (e.g., pilot plan).</a:t>
            </a:r>
          </a:p>
          <a:p>
            <a:pPr lvl="3"/>
            <a:endParaRPr lang="en-US" sz="2400"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34</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5693835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Analyze Phase</a:t>
            </a:r>
          </a:p>
        </p:txBody>
      </p:sp>
      <p:sp>
        <p:nvSpPr>
          <p:cNvPr id="3" name="Content Placeholder 2"/>
          <p:cNvSpPr>
            <a:spLocks noGrp="1"/>
          </p:cNvSpPr>
          <p:nvPr>
            <p:ph idx="1"/>
          </p:nvPr>
        </p:nvSpPr>
        <p:spPr/>
        <p:txBody>
          <a:bodyPr>
            <a:normAutofit/>
          </a:bodyPr>
          <a:lstStyle/>
          <a:p>
            <a:r>
              <a:rPr lang="en-US" b="1" dirty="0">
                <a:solidFill>
                  <a:srgbClr val="182835"/>
                </a:solidFill>
              </a:rPr>
              <a:t>Analyze Phase Tools and Deliverables</a:t>
            </a:r>
          </a:p>
          <a:p>
            <a:pPr lvl="1"/>
            <a:r>
              <a:rPr lang="en-US" dirty="0"/>
              <a:t>The Analyze phase is about proving and validating critical x’s using the appropriate and necessary analysis techniques. Examples include:</a:t>
            </a:r>
          </a:p>
          <a:p>
            <a:pPr lvl="2"/>
            <a:r>
              <a:rPr lang="en-US" dirty="0"/>
              <a:t>Hypothesis Testing</a:t>
            </a:r>
          </a:p>
          <a:p>
            <a:pPr lvl="3"/>
            <a:r>
              <a:rPr lang="en-US" dirty="0"/>
              <a:t>Parametric and Non-Parametric</a:t>
            </a:r>
          </a:p>
          <a:p>
            <a:pPr lvl="2"/>
            <a:r>
              <a:rPr lang="en-US" dirty="0"/>
              <a:t>Regression</a:t>
            </a:r>
          </a:p>
          <a:p>
            <a:pPr lvl="3"/>
            <a:r>
              <a:rPr lang="en-US" dirty="0"/>
              <a:t>Simple Linear Regression</a:t>
            </a:r>
          </a:p>
          <a:p>
            <a:pPr lvl="3"/>
            <a:r>
              <a:rPr lang="en-US" dirty="0"/>
              <a:t>Multiple Linear Regression</a:t>
            </a:r>
          </a:p>
          <a:p>
            <a:pPr lvl="1"/>
            <a:endParaRPr lang="en-US" sz="2400" dirty="0"/>
          </a:p>
          <a:p>
            <a:pPr lvl="1"/>
            <a:r>
              <a:rPr lang="en-US" dirty="0"/>
              <a:t>The Analyze phase is also about establishing a set of solution hypotheses to be tested and further validated in the Improve phase.</a:t>
            </a:r>
          </a:p>
        </p:txBody>
      </p:sp>
      <p:sp>
        <p:nvSpPr>
          <p:cNvPr id="7" name="Slide Number Placeholder 6"/>
          <p:cNvSpPr>
            <a:spLocks noGrp="1"/>
          </p:cNvSpPr>
          <p:nvPr>
            <p:ph type="sldNum" sz="quarter" idx="4"/>
          </p:nvPr>
        </p:nvSpPr>
        <p:spPr/>
        <p:txBody>
          <a:bodyPr/>
          <a:lstStyle/>
          <a:p>
            <a:fld id="{28B83BC3-069B-46AF-A4E6-C99928E1A4FA}" type="slidenum">
              <a:rPr lang="en-US" smtClean="0"/>
              <a:pPr/>
              <a:t>35</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552593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Improve Phase</a:t>
            </a:r>
          </a:p>
        </p:txBody>
      </p:sp>
      <p:sp>
        <p:nvSpPr>
          <p:cNvPr id="3" name="Content Placeholder 2"/>
          <p:cNvSpPr>
            <a:spLocks noGrp="1"/>
          </p:cNvSpPr>
          <p:nvPr>
            <p:ph idx="1"/>
          </p:nvPr>
        </p:nvSpPr>
        <p:spPr/>
        <p:txBody>
          <a:bodyPr>
            <a:noAutofit/>
          </a:bodyPr>
          <a:lstStyle/>
          <a:p>
            <a:r>
              <a:rPr lang="en-US" dirty="0"/>
              <a:t>The goal of the </a:t>
            </a:r>
            <a:r>
              <a:rPr lang="en-US" b="1" dirty="0"/>
              <a:t>Improve</a:t>
            </a:r>
            <a:r>
              <a:rPr lang="en-US" dirty="0"/>
              <a:t> phase is. . .you guessed it! "make the improvement." Improve is about designing, testing, and implementing your solution. </a:t>
            </a:r>
          </a:p>
          <a:p>
            <a:r>
              <a:rPr lang="en-US" dirty="0"/>
              <a:t>To this point you have defined the problem and objective of the project, brainstormed possible x's, analyzed and verified critical x's. Now it's time to make it real!</a:t>
            </a:r>
          </a:p>
          <a:p>
            <a:pPr lvl="1"/>
            <a:r>
              <a:rPr lang="en-US" dirty="0"/>
              <a:t>Statistically Proven Results from Active Study/Pilot</a:t>
            </a:r>
          </a:p>
          <a:p>
            <a:pPr lvl="1"/>
            <a:r>
              <a:rPr lang="en-US" dirty="0"/>
              <a:t>Improvement/Implementation Plan</a:t>
            </a:r>
          </a:p>
          <a:p>
            <a:pPr lvl="1"/>
            <a:r>
              <a:rPr lang="en-US" dirty="0"/>
              <a:t>Updated Stakeholder Assessment</a:t>
            </a:r>
          </a:p>
          <a:p>
            <a:pPr lvl="1"/>
            <a:r>
              <a:rPr lang="en-US" dirty="0"/>
              <a:t>Revised Business Case with Return on Investment (ROI)</a:t>
            </a:r>
          </a:p>
          <a:p>
            <a:pPr lvl="1"/>
            <a:r>
              <a:rPr lang="en-US" dirty="0"/>
              <a:t>Risk Assessment/Updated FMEA</a:t>
            </a:r>
          </a:p>
          <a:p>
            <a:pPr lvl="1"/>
            <a:r>
              <a:rPr lang="en-US" dirty="0"/>
              <a:t>New Process Capability and Sigma.</a:t>
            </a:r>
          </a:p>
        </p:txBody>
      </p:sp>
      <p:sp>
        <p:nvSpPr>
          <p:cNvPr id="7" name="Slide Number Placeholder 6"/>
          <p:cNvSpPr>
            <a:spLocks noGrp="1"/>
          </p:cNvSpPr>
          <p:nvPr>
            <p:ph type="sldNum" sz="quarter" idx="4"/>
          </p:nvPr>
        </p:nvSpPr>
        <p:spPr/>
        <p:txBody>
          <a:bodyPr/>
          <a:lstStyle/>
          <a:p>
            <a:fld id="{28B83BC3-069B-46AF-A4E6-C99928E1A4FA}" type="slidenum">
              <a:rPr lang="en-US" smtClean="0"/>
              <a:pPr/>
              <a:t>36</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848332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Improve Phase</a:t>
            </a:r>
          </a:p>
        </p:txBody>
      </p:sp>
      <p:sp>
        <p:nvSpPr>
          <p:cNvPr id="3" name="Content Placeholder 2"/>
          <p:cNvSpPr>
            <a:spLocks noGrp="1"/>
          </p:cNvSpPr>
          <p:nvPr>
            <p:ph idx="1"/>
          </p:nvPr>
        </p:nvSpPr>
        <p:spPr/>
        <p:txBody>
          <a:bodyPr>
            <a:normAutofit/>
          </a:bodyPr>
          <a:lstStyle/>
          <a:p>
            <a:r>
              <a:rPr lang="en-US" b="1" dirty="0">
                <a:solidFill>
                  <a:srgbClr val="182835"/>
                </a:solidFill>
              </a:rPr>
              <a:t>Improve Phase Tools and Deliverables</a:t>
            </a:r>
          </a:p>
          <a:p>
            <a:pPr lvl="1"/>
            <a:r>
              <a:rPr lang="en-US" dirty="0"/>
              <a:t>Any Appropriate Tool from Previous Phases</a:t>
            </a:r>
          </a:p>
          <a:p>
            <a:pPr marL="411480" lvl="1" indent="0">
              <a:buNone/>
            </a:pPr>
            <a:endParaRPr lang="en-US" dirty="0"/>
          </a:p>
          <a:p>
            <a:pPr lvl="1"/>
            <a:r>
              <a:rPr lang="en-US" dirty="0"/>
              <a:t>Design of Experiment (DOE)</a:t>
            </a:r>
          </a:p>
          <a:p>
            <a:pPr lvl="2"/>
            <a:r>
              <a:rPr lang="en-US" dirty="0"/>
              <a:t>Full Factorial</a:t>
            </a:r>
          </a:p>
          <a:p>
            <a:pPr lvl="2"/>
            <a:r>
              <a:rPr lang="en-US" dirty="0"/>
              <a:t>Fractional Factorial</a:t>
            </a:r>
          </a:p>
          <a:p>
            <a:pPr marL="777240" lvl="2" indent="0">
              <a:buNone/>
            </a:pPr>
            <a:endParaRPr lang="en-US" sz="2200" dirty="0"/>
          </a:p>
          <a:p>
            <a:pPr lvl="1"/>
            <a:r>
              <a:rPr lang="en-US" dirty="0"/>
              <a:t>Pilot or Planned Study Using:</a:t>
            </a:r>
          </a:p>
          <a:p>
            <a:pPr lvl="2"/>
            <a:r>
              <a:rPr lang="en-US" dirty="0"/>
              <a:t>Hypothesis Testing</a:t>
            </a:r>
          </a:p>
          <a:p>
            <a:pPr lvl="2"/>
            <a:r>
              <a:rPr lang="en-US" dirty="0"/>
              <a:t>Valid Measurement Systems</a:t>
            </a:r>
          </a:p>
          <a:p>
            <a:pPr marL="777240" lvl="2" indent="0">
              <a:buNone/>
            </a:pPr>
            <a:endParaRPr lang="en-US" sz="2200" dirty="0"/>
          </a:p>
          <a:p>
            <a:pPr lvl="1"/>
            <a:r>
              <a:rPr lang="en-US" dirty="0"/>
              <a:t>Implementation Plan</a:t>
            </a:r>
          </a:p>
        </p:txBody>
      </p:sp>
      <p:sp>
        <p:nvSpPr>
          <p:cNvPr id="7" name="Slide Number Placeholder 6"/>
          <p:cNvSpPr>
            <a:spLocks noGrp="1"/>
          </p:cNvSpPr>
          <p:nvPr>
            <p:ph type="sldNum" sz="quarter" idx="4"/>
          </p:nvPr>
        </p:nvSpPr>
        <p:spPr/>
        <p:txBody>
          <a:bodyPr/>
          <a:lstStyle/>
          <a:p>
            <a:fld id="{28B83BC3-069B-46AF-A4E6-C99928E1A4FA}" type="slidenum">
              <a:rPr lang="en-US" smtClean="0"/>
              <a:pPr/>
              <a:t>37</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509019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Control Phase</a:t>
            </a:r>
          </a:p>
        </p:txBody>
      </p:sp>
      <p:sp>
        <p:nvSpPr>
          <p:cNvPr id="3" name="Content Placeholder 2"/>
          <p:cNvSpPr>
            <a:spLocks noGrp="1"/>
          </p:cNvSpPr>
          <p:nvPr>
            <p:ph idx="1"/>
          </p:nvPr>
        </p:nvSpPr>
        <p:spPr/>
        <p:txBody>
          <a:bodyPr>
            <a:normAutofit/>
          </a:bodyPr>
          <a:lstStyle/>
          <a:p>
            <a:r>
              <a:rPr lang="en-US" dirty="0"/>
              <a:t>The last of the 5 core phases of the DMAIC methodology is the </a:t>
            </a:r>
            <a:r>
              <a:rPr lang="en-US" b="1" dirty="0"/>
              <a:t>Control</a:t>
            </a:r>
            <a:r>
              <a:rPr lang="en-US" dirty="0"/>
              <a:t> phase. </a:t>
            </a:r>
          </a:p>
          <a:p>
            <a:pPr marL="114300" indent="0">
              <a:buNone/>
            </a:pPr>
            <a:endParaRPr lang="en-US" dirty="0"/>
          </a:p>
          <a:p>
            <a:r>
              <a:rPr lang="en-US" dirty="0"/>
              <a:t>The goal of the Control phase is to establish automated and managed mechanisms to maintain and sustain your improvement.</a:t>
            </a:r>
          </a:p>
          <a:p>
            <a:pPr marL="114300" indent="0">
              <a:buNone/>
            </a:pPr>
            <a:endParaRPr lang="en-US" dirty="0"/>
          </a:p>
          <a:p>
            <a:r>
              <a:rPr lang="en-US" dirty="0"/>
              <a:t>A successful control plan also establishes a reaction and mitigation plan as well as an accountability structure.</a:t>
            </a:r>
          </a:p>
          <a:p>
            <a:pPr lvl="3"/>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38</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801742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Sigma Methodology: Control Phase</a:t>
            </a:r>
          </a:p>
        </p:txBody>
      </p:sp>
      <p:sp>
        <p:nvSpPr>
          <p:cNvPr id="3" name="Content Placeholder 2"/>
          <p:cNvSpPr>
            <a:spLocks noGrp="1"/>
          </p:cNvSpPr>
          <p:nvPr>
            <p:ph idx="1"/>
          </p:nvPr>
        </p:nvSpPr>
        <p:spPr/>
        <p:txBody>
          <a:bodyPr>
            <a:normAutofit fontScale="92500" lnSpcReduction="20000"/>
          </a:bodyPr>
          <a:lstStyle/>
          <a:p>
            <a:r>
              <a:rPr lang="en-US" b="1" dirty="0">
                <a:solidFill>
                  <a:srgbClr val="182835"/>
                </a:solidFill>
              </a:rPr>
              <a:t>Control Phase Tools and Deliverables</a:t>
            </a:r>
            <a:endParaRPr lang="en-US" sz="1000" b="1" dirty="0">
              <a:solidFill>
                <a:srgbClr val="182835"/>
              </a:solidFill>
            </a:endParaRPr>
          </a:p>
          <a:p>
            <a:pPr lvl="1"/>
            <a:r>
              <a:rPr lang="en-US" sz="2400" dirty="0"/>
              <a:t>Statistical Process Control (SPC/Control Charts)</a:t>
            </a:r>
          </a:p>
          <a:p>
            <a:pPr lvl="2"/>
            <a:r>
              <a:rPr lang="en-US" sz="2200" dirty="0"/>
              <a:t>IMR, XbarS, XbarR, P, NP, U, C etc.</a:t>
            </a:r>
          </a:p>
          <a:p>
            <a:pPr marL="777240" lvl="2" indent="0">
              <a:buNone/>
            </a:pPr>
            <a:endParaRPr lang="en-US" dirty="0"/>
          </a:p>
          <a:p>
            <a:pPr lvl="1"/>
            <a:r>
              <a:rPr lang="en-US" sz="2400" dirty="0"/>
              <a:t>Control Plan Documents</a:t>
            </a:r>
            <a:endParaRPr lang="en-US" dirty="0"/>
          </a:p>
          <a:p>
            <a:pPr lvl="2"/>
            <a:r>
              <a:rPr lang="en-US" sz="2200" dirty="0"/>
              <a:t>Control Plan</a:t>
            </a:r>
          </a:p>
          <a:p>
            <a:pPr lvl="2"/>
            <a:r>
              <a:rPr lang="en-US" sz="2200" dirty="0"/>
              <a:t>Training Plan</a:t>
            </a:r>
          </a:p>
          <a:p>
            <a:pPr lvl="2"/>
            <a:r>
              <a:rPr lang="en-US" sz="2200" dirty="0"/>
              <a:t>Communication Plan</a:t>
            </a:r>
          </a:p>
          <a:p>
            <a:pPr lvl="2"/>
            <a:r>
              <a:rPr lang="en-US" sz="2200" dirty="0"/>
              <a:t>Audit Checklist</a:t>
            </a:r>
          </a:p>
          <a:p>
            <a:pPr marL="777240" lvl="2" indent="0">
              <a:buNone/>
            </a:pPr>
            <a:endParaRPr lang="en-US" dirty="0"/>
          </a:p>
          <a:p>
            <a:pPr lvl="1"/>
            <a:r>
              <a:rPr lang="en-US" sz="2400" dirty="0"/>
              <a:t>Lean Control Methods</a:t>
            </a:r>
          </a:p>
          <a:p>
            <a:pPr lvl="2"/>
            <a:r>
              <a:rPr lang="en-US" sz="2200" dirty="0"/>
              <a:t>Poka-Yoke</a:t>
            </a:r>
          </a:p>
          <a:p>
            <a:pPr lvl="2"/>
            <a:r>
              <a:rPr lang="en-US" sz="2200" dirty="0"/>
              <a:t>Five-S</a:t>
            </a:r>
          </a:p>
          <a:p>
            <a:pPr lvl="2"/>
            <a:r>
              <a:rPr lang="en-US" sz="2200" dirty="0"/>
              <a:t>Kanban</a:t>
            </a:r>
          </a:p>
        </p:txBody>
      </p:sp>
      <p:sp>
        <p:nvSpPr>
          <p:cNvPr id="7" name="Slide Number Placeholder 6"/>
          <p:cNvSpPr>
            <a:spLocks noGrp="1"/>
          </p:cNvSpPr>
          <p:nvPr>
            <p:ph type="sldNum" sz="quarter" idx="4"/>
          </p:nvPr>
        </p:nvSpPr>
        <p:spPr/>
        <p:txBody>
          <a:bodyPr/>
          <a:lstStyle/>
          <a:p>
            <a:fld id="{28B83BC3-069B-46AF-A4E6-C99928E1A4FA}" type="slidenum">
              <a:rPr lang="en-US" smtClean="0"/>
              <a:pPr/>
              <a:t>39</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62019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Black Belt Training: Define Phase</a:t>
            </a:r>
          </a:p>
        </p:txBody>
      </p:sp>
      <p:sp>
        <p:nvSpPr>
          <p:cNvPr id="9" name="Content Placeholder 2"/>
          <p:cNvSpPr>
            <a:spLocks noGrp="1"/>
          </p:cNvSpPr>
          <p:nvPr>
            <p:ph idx="1"/>
          </p:nvPr>
        </p:nvSpPr>
        <p:spPr/>
        <p:txBody>
          <a:bodyPr numCol="2">
            <a:noAutofit/>
          </a:bodyPr>
          <a:lstStyle/>
          <a:p>
            <a:pPr marL="114300" indent="0">
              <a:buNone/>
            </a:pPr>
            <a:r>
              <a:rPr lang="en-US" sz="1600" b="1" dirty="0">
                <a:solidFill>
                  <a:srgbClr val="182835"/>
                </a:solidFill>
              </a:rPr>
              <a:t>1.1 Six Sigma Overview	</a:t>
            </a:r>
          </a:p>
          <a:p>
            <a:pPr marL="114300" indent="0">
              <a:buNone/>
            </a:pPr>
            <a:r>
              <a:rPr lang="en-US" sz="1600" b="1" dirty="0"/>
              <a:t>   </a:t>
            </a:r>
            <a:r>
              <a:rPr lang="en-US" sz="1600" dirty="0"/>
              <a:t>1.1.1 What is Six Sigma</a:t>
            </a:r>
          </a:p>
          <a:p>
            <a:pPr marL="114300" indent="0">
              <a:buNone/>
            </a:pPr>
            <a:r>
              <a:rPr lang="en-US" sz="1600" dirty="0"/>
              <a:t>   1.1.2 Six Sigma History</a:t>
            </a:r>
          </a:p>
          <a:p>
            <a:pPr marL="114300" indent="0">
              <a:buNone/>
            </a:pPr>
            <a:r>
              <a:rPr lang="en-US" sz="1600" dirty="0"/>
              <a:t>   1.1.3 Six Sigma Approach Y = f(x)</a:t>
            </a:r>
          </a:p>
          <a:p>
            <a:pPr marL="114300" indent="0">
              <a:buNone/>
            </a:pPr>
            <a:r>
              <a:rPr lang="en-US" sz="1600" dirty="0"/>
              <a:t>   1.1.4 Six Sigma Methodology</a:t>
            </a:r>
          </a:p>
          <a:p>
            <a:pPr marL="114300" indent="0">
              <a:buNone/>
            </a:pPr>
            <a:r>
              <a:rPr lang="en-US" sz="1600" dirty="0"/>
              <a:t>   1.1.5 Roles and Responsibilities</a:t>
            </a:r>
          </a:p>
          <a:p>
            <a:pPr marL="114300" indent="0">
              <a:buNone/>
            </a:pPr>
            <a:endParaRPr lang="en-US" sz="1600" b="1" dirty="0"/>
          </a:p>
          <a:p>
            <a:pPr marL="114300" indent="0">
              <a:buNone/>
            </a:pPr>
            <a:r>
              <a:rPr lang="en-US" sz="1600" b="1" dirty="0">
                <a:solidFill>
                  <a:schemeClr val="bg2">
                    <a:lumMod val="65000"/>
                  </a:schemeClr>
                </a:solidFill>
              </a:rPr>
              <a:t>1.2 Six Sigma Fundamentals</a:t>
            </a:r>
          </a:p>
          <a:p>
            <a:pPr marL="114300" indent="0">
              <a:buNone/>
            </a:pPr>
            <a:r>
              <a:rPr lang="en-US" sz="1600" b="1" dirty="0">
                <a:solidFill>
                  <a:schemeClr val="bg2">
                    <a:lumMod val="65000"/>
                  </a:schemeClr>
                </a:solidFill>
              </a:rPr>
              <a:t>   </a:t>
            </a:r>
            <a:r>
              <a:rPr lang="en-US" sz="1600" dirty="0">
                <a:solidFill>
                  <a:schemeClr val="bg2">
                    <a:lumMod val="65000"/>
                  </a:schemeClr>
                </a:solidFill>
              </a:rPr>
              <a:t>1.2.1 Defining a Process</a:t>
            </a:r>
          </a:p>
          <a:p>
            <a:pPr marL="114300" indent="0">
              <a:buNone/>
            </a:pPr>
            <a:r>
              <a:rPr lang="en-US" sz="1600" dirty="0">
                <a:solidFill>
                  <a:schemeClr val="bg2">
                    <a:lumMod val="65000"/>
                  </a:schemeClr>
                </a:solidFill>
              </a:rPr>
              <a:t>   1.2.2 VOC and CTQs</a:t>
            </a:r>
          </a:p>
          <a:p>
            <a:pPr marL="114300" indent="0">
              <a:buNone/>
            </a:pPr>
            <a:r>
              <a:rPr lang="en-US" sz="1600" dirty="0">
                <a:solidFill>
                  <a:schemeClr val="bg2">
                    <a:lumMod val="65000"/>
                  </a:schemeClr>
                </a:solidFill>
              </a:rPr>
              <a:t>   1.2.3 QFD</a:t>
            </a:r>
          </a:p>
          <a:p>
            <a:pPr marL="114300" indent="0">
              <a:buNone/>
            </a:pPr>
            <a:r>
              <a:rPr lang="en-US" sz="1600" dirty="0">
                <a:solidFill>
                  <a:schemeClr val="bg2">
                    <a:lumMod val="65000"/>
                  </a:schemeClr>
                </a:solidFill>
              </a:rPr>
              <a:t>   1.2.4 Cost of Poor Quality (COPQ)</a:t>
            </a:r>
          </a:p>
          <a:p>
            <a:pPr marL="114300" indent="0">
              <a:buNone/>
            </a:pPr>
            <a:r>
              <a:rPr lang="en-US" sz="1600" dirty="0">
                <a:solidFill>
                  <a:schemeClr val="bg2">
                    <a:lumMod val="65000"/>
                  </a:schemeClr>
                </a:solidFill>
              </a:rPr>
              <a:t>   1.2.5 Pareto Analysis (80 : 20 rule)</a:t>
            </a:r>
          </a:p>
          <a:p>
            <a:pPr marL="287338" indent="0">
              <a:buNone/>
            </a:pPr>
            <a:endParaRPr lang="en-US" sz="1600" dirty="0">
              <a:solidFill>
                <a:schemeClr val="bg2">
                  <a:lumMod val="65000"/>
                </a:schemeClr>
              </a:solidFill>
            </a:endParaRPr>
          </a:p>
          <a:p>
            <a:pPr marL="287338" indent="0">
              <a:buNone/>
            </a:pPr>
            <a:endParaRPr lang="en-US" sz="1600" b="1" dirty="0">
              <a:solidFill>
                <a:schemeClr val="bg2">
                  <a:lumMod val="65000"/>
                </a:schemeClr>
              </a:solidFill>
            </a:endParaRPr>
          </a:p>
          <a:p>
            <a:pPr marL="287338" indent="0">
              <a:buNone/>
            </a:pPr>
            <a:endParaRPr lang="en-US" sz="1600" b="1" dirty="0">
              <a:solidFill>
                <a:schemeClr val="bg2">
                  <a:lumMod val="65000"/>
                </a:schemeClr>
              </a:solidFill>
            </a:endParaRPr>
          </a:p>
          <a:p>
            <a:pPr marL="287338" indent="0">
              <a:buNone/>
            </a:pPr>
            <a:endParaRPr lang="en-US" sz="1600" b="1" dirty="0">
              <a:solidFill>
                <a:schemeClr val="bg2">
                  <a:lumMod val="65000"/>
                </a:schemeClr>
              </a:solidFill>
            </a:endParaRPr>
          </a:p>
          <a:p>
            <a:pPr marL="287338" indent="0">
              <a:buNone/>
            </a:pPr>
            <a:endParaRPr lang="en-US" sz="1600" b="1" dirty="0">
              <a:solidFill>
                <a:schemeClr val="bg2">
                  <a:lumMod val="65000"/>
                </a:schemeClr>
              </a:solidFill>
            </a:endParaRPr>
          </a:p>
          <a:p>
            <a:pPr marL="114300" indent="0">
              <a:buNone/>
            </a:pPr>
            <a:r>
              <a:rPr lang="en-US" sz="1600" b="1" dirty="0">
                <a:solidFill>
                  <a:schemeClr val="bg2">
                    <a:lumMod val="65000"/>
                  </a:schemeClr>
                </a:solidFill>
              </a:rPr>
              <a:t>1.3 Lean Six Sigma Projects</a:t>
            </a:r>
          </a:p>
          <a:p>
            <a:pPr marL="114300" indent="0">
              <a:buNone/>
            </a:pPr>
            <a:r>
              <a:rPr lang="en-US" sz="1600" b="1" dirty="0">
                <a:solidFill>
                  <a:schemeClr val="bg2">
                    <a:lumMod val="65000"/>
                  </a:schemeClr>
                </a:solidFill>
              </a:rPr>
              <a:t>    </a:t>
            </a:r>
            <a:r>
              <a:rPr lang="en-US" sz="1600" dirty="0">
                <a:solidFill>
                  <a:schemeClr val="bg2">
                    <a:lumMod val="65000"/>
                  </a:schemeClr>
                </a:solidFill>
              </a:rPr>
              <a:t>1.3.1 Six Sigma Metrics</a:t>
            </a:r>
          </a:p>
          <a:p>
            <a:pPr marL="114300" indent="0">
              <a:buNone/>
            </a:pPr>
            <a:r>
              <a:rPr lang="en-US" sz="1600" dirty="0">
                <a:solidFill>
                  <a:schemeClr val="bg2">
                    <a:lumMod val="65000"/>
                  </a:schemeClr>
                </a:solidFill>
              </a:rPr>
              <a:t>    1.3.2 Business Case and Charter</a:t>
            </a:r>
          </a:p>
          <a:p>
            <a:pPr marL="114300" indent="0">
              <a:buNone/>
            </a:pPr>
            <a:r>
              <a:rPr lang="en-US" sz="1600" dirty="0">
                <a:solidFill>
                  <a:schemeClr val="bg2">
                    <a:lumMod val="65000"/>
                  </a:schemeClr>
                </a:solidFill>
              </a:rPr>
              <a:t>    1.3.3 Project Team Selection</a:t>
            </a:r>
          </a:p>
          <a:p>
            <a:pPr marL="287338" indent="0">
              <a:buNone/>
            </a:pPr>
            <a:r>
              <a:rPr lang="en-US" sz="1600" dirty="0">
                <a:solidFill>
                  <a:schemeClr val="bg2">
                    <a:lumMod val="65000"/>
                  </a:schemeClr>
                </a:solidFill>
              </a:rPr>
              <a:t>1.3.4 Project Risk Management</a:t>
            </a:r>
          </a:p>
          <a:p>
            <a:pPr marL="287338" indent="0">
              <a:buNone/>
            </a:pPr>
            <a:r>
              <a:rPr lang="en-US" sz="1600" dirty="0">
                <a:solidFill>
                  <a:schemeClr val="bg2">
                    <a:lumMod val="65000"/>
                  </a:schemeClr>
                </a:solidFill>
              </a:rPr>
              <a:t>1.3.5 Project Planning</a:t>
            </a:r>
          </a:p>
          <a:p>
            <a:pPr marL="287338" indent="0">
              <a:buNone/>
            </a:pPr>
            <a:endParaRPr lang="en-US" sz="1600" dirty="0">
              <a:solidFill>
                <a:schemeClr val="bg2">
                  <a:lumMod val="65000"/>
                </a:schemeClr>
              </a:solidFill>
            </a:endParaRPr>
          </a:p>
          <a:p>
            <a:pPr marL="287338" indent="0">
              <a:buNone/>
            </a:pPr>
            <a:r>
              <a:rPr lang="en-US" sz="1600" b="1" dirty="0">
                <a:solidFill>
                  <a:schemeClr val="bg2">
                    <a:lumMod val="65000"/>
                  </a:schemeClr>
                </a:solidFill>
              </a:rPr>
              <a:t>1.4 Lean Fundamentals</a:t>
            </a:r>
          </a:p>
          <a:p>
            <a:pPr marL="287338" indent="0">
              <a:buNone/>
            </a:pPr>
            <a:r>
              <a:rPr lang="en-US" sz="1600" dirty="0">
                <a:solidFill>
                  <a:schemeClr val="bg2">
                    <a:lumMod val="65000"/>
                  </a:schemeClr>
                </a:solidFill>
              </a:rPr>
              <a:t>   1.4.1 Lean and Six Sigma</a:t>
            </a:r>
          </a:p>
          <a:p>
            <a:pPr marL="287338" indent="0">
              <a:buNone/>
            </a:pPr>
            <a:r>
              <a:rPr lang="en-US" sz="1600" dirty="0">
                <a:solidFill>
                  <a:schemeClr val="bg2">
                    <a:lumMod val="65000"/>
                  </a:schemeClr>
                </a:solidFill>
              </a:rPr>
              <a:t>   1.4.2 History of Lean</a:t>
            </a:r>
          </a:p>
          <a:p>
            <a:pPr marL="287338" indent="0">
              <a:buNone/>
            </a:pPr>
            <a:r>
              <a:rPr lang="en-US" sz="1600" dirty="0">
                <a:solidFill>
                  <a:schemeClr val="bg2">
                    <a:lumMod val="65000"/>
                  </a:schemeClr>
                </a:solidFill>
              </a:rPr>
              <a:t>   1.4.3 The Seven Deadly </a:t>
            </a:r>
            <a:r>
              <a:rPr lang="en-US" sz="1600" dirty="0" err="1">
                <a:solidFill>
                  <a:schemeClr val="bg2">
                    <a:lumMod val="65000"/>
                  </a:schemeClr>
                </a:solidFill>
              </a:rPr>
              <a:t>Muda</a:t>
            </a:r>
            <a:endParaRPr lang="en-US" sz="1600" dirty="0">
              <a:solidFill>
                <a:schemeClr val="bg2">
                  <a:lumMod val="65000"/>
                </a:schemeClr>
              </a:solidFill>
            </a:endParaRPr>
          </a:p>
          <a:p>
            <a:pPr marL="287338" indent="0">
              <a:buNone/>
            </a:pPr>
            <a:r>
              <a:rPr lang="en-US" sz="1600" dirty="0">
                <a:solidFill>
                  <a:schemeClr val="bg2">
                    <a:lumMod val="65000"/>
                  </a:schemeClr>
                </a:solidFill>
              </a:rPr>
              <a:t>   1.4.4 Five-S (5S)</a:t>
            </a:r>
          </a:p>
          <a:p>
            <a:pPr marL="287338" indent="0">
              <a:buNone/>
            </a:pPr>
            <a:endParaRPr lang="en-US" sz="1600" dirty="0">
              <a:solidFill>
                <a:schemeClr val="bg2">
                  <a:lumMod val="65000"/>
                </a:schemeClr>
              </a:solidFill>
            </a:endParaRPr>
          </a:p>
          <a:p>
            <a:pPr marL="287338" indent="0">
              <a:buNone/>
            </a:pPr>
            <a:endParaRPr lang="en-US" sz="1600" dirty="0">
              <a:solidFill>
                <a:schemeClr val="bg2">
                  <a:lumMod val="65000"/>
                </a:schemeClr>
              </a:solidFill>
            </a:endParaRPr>
          </a:p>
          <a:p>
            <a:pPr marL="287338" indent="0">
              <a:buNone/>
            </a:pPr>
            <a:endParaRPr lang="en-US" sz="1600" b="1" dirty="0">
              <a:solidFill>
                <a:schemeClr val="bg2">
                  <a:lumMod val="65000"/>
                </a:schemeClr>
              </a:solidFill>
            </a:endParaRPr>
          </a:p>
        </p:txBody>
      </p:sp>
      <p:sp>
        <p:nvSpPr>
          <p:cNvPr id="6" name="Slide Number Placeholder 5"/>
          <p:cNvSpPr>
            <a:spLocks noGrp="1"/>
          </p:cNvSpPr>
          <p:nvPr>
            <p:ph type="sldNum" sz="quarter" idx="4"/>
          </p:nvPr>
        </p:nvSpPr>
        <p:spPr/>
        <p:txBody>
          <a:bodyPr/>
          <a:lstStyle/>
          <a:p>
            <a:fld id="{28B83BC3-069B-46AF-A4E6-C99928E1A4FA}" type="slidenum">
              <a:rPr lang="en-US" smtClean="0"/>
              <a:pPr/>
              <a:t>4</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021550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 </a:t>
            </a:r>
            <a:r>
              <a:rPr lang="en-US" dirty="0">
                <a:cs typeface="Arial" pitchFamily="34" charset="0"/>
              </a:rPr>
              <a:t>Six Sigma Methodology</a:t>
            </a:r>
          </a:p>
        </p:txBody>
      </p:sp>
      <p:sp>
        <p:nvSpPr>
          <p:cNvPr id="7" name="Slide Number Placeholder 6"/>
          <p:cNvSpPr>
            <a:spLocks noGrp="1"/>
          </p:cNvSpPr>
          <p:nvPr>
            <p:ph type="sldNum" sz="quarter" idx="4"/>
          </p:nvPr>
        </p:nvSpPr>
        <p:spPr/>
        <p:txBody>
          <a:bodyPr/>
          <a:lstStyle/>
          <a:p>
            <a:fld id="{28B83BC3-069B-46AF-A4E6-C99928E1A4FA}" type="slidenum">
              <a:rPr lang="en-US" smtClean="0"/>
              <a:pPr/>
              <a:t>40</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graphicFrame>
        <p:nvGraphicFramePr>
          <p:cNvPr id="4" name="Diagram 3"/>
          <p:cNvGraphicFramePr/>
          <p:nvPr>
            <p:custDataLst>
              <p:tags r:id="rId2"/>
            </p:custDataLst>
            <p:extLst>
              <p:ext uri="{D42A27DB-BD31-4B8C-83A1-F6EECF244321}">
                <p14:modId xmlns:p14="http://schemas.microsoft.com/office/powerpoint/2010/main" val="2254408795"/>
              </p:ext>
            </p:extLst>
          </p:nvPr>
        </p:nvGraphicFramePr>
        <p:xfrm>
          <a:off x="1772478" y="1752602"/>
          <a:ext cx="7981122" cy="48767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extBox 4"/>
          <p:cNvSpPr txBox="1"/>
          <p:nvPr/>
        </p:nvSpPr>
        <p:spPr>
          <a:xfrm>
            <a:off x="1524000" y="1076981"/>
            <a:ext cx="8458200" cy="461665"/>
          </a:xfrm>
          <a:prstGeom prst="rect">
            <a:avLst/>
          </a:prstGeom>
          <a:noFill/>
        </p:spPr>
        <p:txBody>
          <a:bodyPr wrap="square" rtlCol="0">
            <a:spAutoFit/>
          </a:bodyPr>
          <a:lstStyle/>
          <a:p>
            <a:pPr algn="ctr"/>
            <a:r>
              <a:rPr lang="en-US" sz="2400" b="1" u="sng" dirty="0">
                <a:solidFill>
                  <a:srgbClr val="182835"/>
                </a:solidFill>
                <a:latin typeface="+mj-lt"/>
                <a:cs typeface="Arial" pitchFamily="34" charset="0"/>
              </a:rPr>
              <a:t>Six Sigma DMAIC Roadmap</a:t>
            </a:r>
            <a:endParaRPr lang="en-US" sz="3200" b="1" u="sng" dirty="0">
              <a:solidFill>
                <a:srgbClr val="182835"/>
              </a:solidFill>
              <a:latin typeface="+mj-lt"/>
              <a:cs typeface="Arial" pitchFamily="34" charset="0"/>
            </a:endParaRPr>
          </a:p>
        </p:txBody>
      </p:sp>
    </p:spTree>
    <p:custDataLst>
      <p:tags r:id="rId1"/>
    </p:custDataLst>
    <p:extLst>
      <p:ext uri="{BB962C8B-B14F-4D97-AF65-F5344CB8AC3E}">
        <p14:creationId xmlns:p14="http://schemas.microsoft.com/office/powerpoint/2010/main" val="689088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1.1.5 Roles and Responsibilities</a:t>
            </a:r>
          </a:p>
        </p:txBody>
      </p:sp>
      <p:sp>
        <p:nvSpPr>
          <p:cNvPr id="6" name="Slide Number Placeholder 5"/>
          <p:cNvSpPr>
            <a:spLocks noGrp="1"/>
          </p:cNvSpPr>
          <p:nvPr>
            <p:ph type="sldNum" sz="quarter" idx="4"/>
          </p:nvPr>
        </p:nvSpPr>
        <p:spPr/>
        <p:txBody>
          <a:bodyPr/>
          <a:lstStyle/>
          <a:p>
            <a:fld id="{28B83BC3-069B-46AF-A4E6-C99928E1A4FA}" type="slidenum">
              <a:rPr lang="en-US" smtClean="0"/>
              <a:pPr/>
              <a:t>41</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584281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a:t>
            </a:r>
          </a:p>
        </p:txBody>
      </p:sp>
      <p:sp>
        <p:nvSpPr>
          <p:cNvPr id="3" name="Content Placeholder 2"/>
          <p:cNvSpPr>
            <a:spLocks noGrp="1"/>
          </p:cNvSpPr>
          <p:nvPr>
            <p:ph idx="1"/>
          </p:nvPr>
        </p:nvSpPr>
        <p:spPr/>
        <p:txBody>
          <a:bodyPr>
            <a:noAutofit/>
          </a:bodyPr>
          <a:lstStyle/>
          <a:p>
            <a:r>
              <a:rPr lang="en-US" dirty="0"/>
              <a:t>The various roles in a Six Sigma program are commonly referred to as “Belts.”</a:t>
            </a:r>
          </a:p>
          <a:p>
            <a:pPr marL="114300" indent="0">
              <a:buNone/>
            </a:pPr>
            <a:endParaRPr lang="en-US" dirty="0"/>
          </a:p>
          <a:p>
            <a:r>
              <a:rPr lang="en-US" dirty="0"/>
              <a:t>In addition to Belts, there are also other key roles with specific responsibilities.</a:t>
            </a:r>
          </a:p>
          <a:p>
            <a:pPr marL="114300" indent="0">
              <a:buNone/>
            </a:pPr>
            <a:endParaRPr lang="en-US" dirty="0"/>
          </a:p>
          <a:p>
            <a:r>
              <a:rPr lang="en-US" dirty="0"/>
              <a:t>Let us explore the different roles and their corresponding responsibilities in a Six Sigma program.</a:t>
            </a:r>
          </a:p>
        </p:txBody>
      </p:sp>
      <p:sp>
        <p:nvSpPr>
          <p:cNvPr id="7" name="Slide Number Placeholder 6"/>
          <p:cNvSpPr>
            <a:spLocks noGrp="1"/>
          </p:cNvSpPr>
          <p:nvPr>
            <p:ph type="sldNum" sz="quarter" idx="4"/>
          </p:nvPr>
        </p:nvSpPr>
        <p:spPr/>
        <p:txBody>
          <a:bodyPr/>
          <a:lstStyle/>
          <a:p>
            <a:fld id="{28B83BC3-069B-46AF-A4E6-C99928E1A4FA}" type="slidenum">
              <a:rPr lang="en-US" smtClean="0"/>
              <a:pPr/>
              <a:t>42</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22319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629400" y="2057400"/>
            <a:ext cx="3200400" cy="1736716"/>
            <a:chOff x="5105400" y="2054423"/>
            <a:chExt cx="3200400" cy="1736716"/>
          </a:xfrm>
        </p:grpSpPr>
        <p:pic>
          <p:nvPicPr>
            <p:cNvPr id="1433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2057400"/>
              <a:ext cx="2582837" cy="1733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629400" y="2054423"/>
              <a:ext cx="914400" cy="307777"/>
            </a:xfrm>
            <a:prstGeom prst="rect">
              <a:avLst/>
            </a:prstGeom>
            <a:noFill/>
          </p:spPr>
          <p:txBody>
            <a:bodyPr wrap="square" rtlCol="0">
              <a:spAutoFit/>
            </a:bodyPr>
            <a:lstStyle/>
            <a:p>
              <a:pPr algn="ctr"/>
              <a:r>
                <a:rPr lang="en-US" sz="1400" dirty="0"/>
                <a:t>Expert</a:t>
              </a:r>
            </a:p>
          </p:txBody>
        </p:sp>
        <p:sp>
          <p:nvSpPr>
            <p:cNvPr id="10" name="TextBox 9"/>
            <p:cNvSpPr txBox="1"/>
            <p:nvPr/>
          </p:nvSpPr>
          <p:spPr>
            <a:xfrm>
              <a:off x="7543800" y="3456801"/>
              <a:ext cx="762000" cy="276999"/>
            </a:xfrm>
            <a:prstGeom prst="rect">
              <a:avLst/>
            </a:prstGeom>
            <a:noFill/>
          </p:spPr>
          <p:txBody>
            <a:bodyPr wrap="square" rtlCol="0">
              <a:spAutoFit/>
            </a:bodyPr>
            <a:lstStyle/>
            <a:p>
              <a:pPr algn="ctr"/>
              <a:r>
                <a:rPr lang="en-US" sz="1200" b="1" dirty="0"/>
                <a:t>Novice</a:t>
              </a:r>
            </a:p>
          </p:txBody>
        </p:sp>
        <p:cxnSp>
          <p:nvCxnSpPr>
            <p:cNvPr id="11" name="Straight Arrow Connector 10"/>
            <p:cNvCxnSpPr>
              <a:stCxn id="8" idx="2"/>
              <a:endCxn id="10" idx="0"/>
            </p:cNvCxnSpPr>
            <p:nvPr/>
          </p:nvCxnSpPr>
          <p:spPr>
            <a:xfrm>
              <a:off x="7086600" y="2362200"/>
              <a:ext cx="838200" cy="1094601"/>
            </a:xfrm>
            <a:prstGeom prst="straightConnector1">
              <a:avLst/>
            </a:prstGeom>
            <a:ln w="28575">
              <a:solidFill>
                <a:srgbClr val="182835"/>
              </a:solidFill>
              <a:tailEnd type="arrow"/>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dirty="0"/>
              <a:t>Roles and Responsibilities</a:t>
            </a:r>
          </a:p>
        </p:txBody>
      </p:sp>
      <p:sp>
        <p:nvSpPr>
          <p:cNvPr id="3" name="Content Placeholder 2"/>
          <p:cNvSpPr>
            <a:spLocks noGrp="1"/>
          </p:cNvSpPr>
          <p:nvPr>
            <p:ph idx="1"/>
          </p:nvPr>
        </p:nvSpPr>
        <p:spPr/>
        <p:txBody>
          <a:bodyPr>
            <a:normAutofit/>
          </a:bodyPr>
          <a:lstStyle/>
          <a:p>
            <a:r>
              <a:rPr lang="en-US" dirty="0"/>
              <a:t>Each of the four Six Sigma belts represents a different level of expertise in the field of Six Sigma. </a:t>
            </a:r>
          </a:p>
          <a:p>
            <a:pPr lvl="1"/>
            <a:r>
              <a:rPr lang="en-US" dirty="0"/>
              <a:t>Six Sigma Master Black Belt (MBB)</a:t>
            </a:r>
          </a:p>
          <a:p>
            <a:pPr lvl="1"/>
            <a:r>
              <a:rPr lang="en-US" dirty="0"/>
              <a:t>Six Sigma Black Belt (BB)</a:t>
            </a:r>
          </a:p>
          <a:p>
            <a:pPr lvl="1"/>
            <a:r>
              <a:rPr lang="en-US" dirty="0"/>
              <a:t>Six Sigma Green Belt (GB)</a:t>
            </a:r>
          </a:p>
          <a:p>
            <a:pPr lvl="1"/>
            <a:r>
              <a:rPr lang="en-US" dirty="0"/>
              <a:t>Six Sigma Yellow Belt (YB)</a:t>
            </a:r>
          </a:p>
          <a:p>
            <a:endParaRPr lang="en-US" dirty="0"/>
          </a:p>
          <a:p>
            <a:r>
              <a:rPr lang="en-US" dirty="0"/>
              <a:t>In addition to Belts, there are other critical and complementary roles:</a:t>
            </a:r>
          </a:p>
          <a:p>
            <a:pPr lvl="1"/>
            <a:r>
              <a:rPr lang="en-US" dirty="0"/>
              <a:t>Champions</a:t>
            </a:r>
          </a:p>
          <a:p>
            <a:pPr lvl="1"/>
            <a:r>
              <a:rPr lang="en-US" dirty="0"/>
              <a:t>Sponsors</a:t>
            </a:r>
          </a:p>
          <a:p>
            <a:pPr lvl="1"/>
            <a:r>
              <a:rPr lang="en-US" dirty="0"/>
              <a:t>Stakeholders</a:t>
            </a:r>
          </a:p>
          <a:p>
            <a:pPr lvl="1"/>
            <a:r>
              <a:rPr lang="en-US" dirty="0"/>
              <a:t>Subject Matter Experts (</a:t>
            </a:r>
            <a:r>
              <a:rPr lang="en-US" dirty="0" err="1"/>
              <a:t>SMEs</a:t>
            </a:r>
            <a:r>
              <a:rPr lang="en-US" dirty="0"/>
              <a:t>).</a:t>
            </a:r>
          </a:p>
          <a:p>
            <a:endParaRPr lang="en-US" dirty="0"/>
          </a:p>
        </p:txBody>
      </p:sp>
      <p:sp>
        <p:nvSpPr>
          <p:cNvPr id="6" name="Slide Number Placeholder 5"/>
          <p:cNvSpPr>
            <a:spLocks noGrp="1"/>
          </p:cNvSpPr>
          <p:nvPr>
            <p:ph type="sldNum" sz="quarter" idx="4"/>
          </p:nvPr>
        </p:nvSpPr>
        <p:spPr/>
        <p:txBody>
          <a:bodyPr/>
          <a:lstStyle/>
          <a:p>
            <a:fld id="{28B83BC3-069B-46AF-A4E6-C99928E1A4FA}" type="slidenum">
              <a:rPr lang="en-US" smtClean="0"/>
              <a:pPr/>
              <a:t>43</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37463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MBB</a:t>
            </a:r>
          </a:p>
        </p:txBody>
      </p:sp>
      <p:sp>
        <p:nvSpPr>
          <p:cNvPr id="3" name="Content Placeholder 2"/>
          <p:cNvSpPr>
            <a:spLocks noGrp="1"/>
          </p:cNvSpPr>
          <p:nvPr>
            <p:ph idx="1"/>
          </p:nvPr>
        </p:nvSpPr>
        <p:spPr/>
        <p:txBody>
          <a:bodyPr>
            <a:noAutofit/>
          </a:bodyPr>
          <a:lstStyle/>
          <a:p>
            <a:r>
              <a:rPr lang="en-US" dirty="0"/>
              <a:t>The </a:t>
            </a:r>
            <a:r>
              <a:rPr lang="en-US" b="1" dirty="0"/>
              <a:t>Master Black Belt </a:t>
            </a:r>
            <a:r>
              <a:rPr lang="en-US" dirty="0"/>
              <a:t>(MBB) is the most experienced, educated, and capable Six Sigma expert.</a:t>
            </a:r>
          </a:p>
          <a:p>
            <a:pPr marL="114300" indent="0">
              <a:buNone/>
            </a:pPr>
            <a:r>
              <a:rPr lang="en-US" dirty="0"/>
              <a:t> </a:t>
            </a:r>
          </a:p>
          <a:p>
            <a:r>
              <a:rPr lang="en-US" dirty="0"/>
              <a:t>A typical MBB has managed dozens of Black Belt level projects. </a:t>
            </a:r>
          </a:p>
          <a:p>
            <a:pPr marL="114300" indent="0">
              <a:buNone/>
            </a:pPr>
            <a:r>
              <a:rPr lang="en-US" dirty="0"/>
              <a:t> </a:t>
            </a:r>
          </a:p>
          <a:p>
            <a:r>
              <a:rPr lang="en-US" dirty="0"/>
              <a:t>The MBB can simultaneously lead multiple Six Sigma Belt projects while mentoring and certifying Black Belt and Green Belt candidates. </a:t>
            </a:r>
          </a:p>
          <a:p>
            <a:pPr marL="114300" indent="0">
              <a:buNone/>
            </a:pPr>
            <a:endParaRPr lang="en-US" dirty="0"/>
          </a:p>
          <a:p>
            <a:r>
              <a:rPr lang="en-US" dirty="0"/>
              <a:t>The MBB typically works with high-level operations directors, senior executives, and business managers to help with assessing and planning business strategies and tactics.</a:t>
            </a:r>
          </a:p>
        </p:txBody>
      </p:sp>
      <p:sp>
        <p:nvSpPr>
          <p:cNvPr id="7" name="Slide Number Placeholder 6"/>
          <p:cNvSpPr>
            <a:spLocks noGrp="1"/>
          </p:cNvSpPr>
          <p:nvPr>
            <p:ph type="sldNum" sz="quarter" idx="4"/>
          </p:nvPr>
        </p:nvSpPr>
        <p:spPr/>
        <p:txBody>
          <a:bodyPr/>
          <a:lstStyle/>
          <a:p>
            <a:fld id="{28B83BC3-069B-46AF-A4E6-C99928E1A4FA}" type="slidenum">
              <a:rPr lang="en-US" smtClean="0"/>
              <a:pPr/>
              <a:t>44</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2905271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MBB</a:t>
            </a:r>
          </a:p>
        </p:txBody>
      </p:sp>
      <p:sp>
        <p:nvSpPr>
          <p:cNvPr id="3" name="Content Placeholder 2"/>
          <p:cNvSpPr>
            <a:spLocks noGrp="1"/>
          </p:cNvSpPr>
          <p:nvPr>
            <p:ph idx="1"/>
          </p:nvPr>
        </p:nvSpPr>
        <p:spPr/>
        <p:txBody>
          <a:bodyPr>
            <a:normAutofit lnSpcReduction="10000"/>
          </a:bodyPr>
          <a:lstStyle/>
          <a:p>
            <a:r>
              <a:rPr lang="en-US" dirty="0"/>
              <a:t>MBB commonly advises management team on the cost of poor quality of an operation and consults on methods to improve business performance. </a:t>
            </a:r>
          </a:p>
          <a:p>
            <a:pPr marL="114300" indent="0">
              <a:buNone/>
            </a:pPr>
            <a:endParaRPr lang="en-US" b="1" dirty="0"/>
          </a:p>
          <a:p>
            <a:r>
              <a:rPr lang="en-US" b="1" dirty="0">
                <a:solidFill>
                  <a:srgbClr val="182835"/>
                </a:solidFill>
              </a:rPr>
              <a:t>Typical Responsibilities of a MBB</a:t>
            </a:r>
            <a:endParaRPr lang="en-US" dirty="0">
              <a:solidFill>
                <a:srgbClr val="182835"/>
              </a:solidFill>
            </a:endParaRPr>
          </a:p>
          <a:p>
            <a:pPr lvl="1"/>
            <a:r>
              <a:rPr lang="en-US" dirty="0"/>
              <a:t>Identifies and defines the portfolio of projects required to support a business strategy</a:t>
            </a:r>
          </a:p>
          <a:p>
            <a:pPr lvl="1"/>
            <a:r>
              <a:rPr lang="en-US" dirty="0"/>
              <a:t>Establishes scope, goals, timelines, and milestones</a:t>
            </a:r>
          </a:p>
          <a:p>
            <a:pPr lvl="1"/>
            <a:r>
              <a:rPr lang="en-US" dirty="0"/>
              <a:t>Assigns and marshals resources</a:t>
            </a:r>
          </a:p>
          <a:p>
            <a:pPr lvl="1"/>
            <a:r>
              <a:rPr lang="en-US" dirty="0"/>
              <a:t>Trains and mentors Green Belts and Black Belts</a:t>
            </a:r>
          </a:p>
          <a:p>
            <a:pPr lvl="1"/>
            <a:r>
              <a:rPr lang="en-US" dirty="0"/>
              <a:t>Facilitates tollgates or checkpoints for Belt candidates</a:t>
            </a:r>
          </a:p>
          <a:p>
            <a:pPr lvl="1"/>
            <a:r>
              <a:rPr lang="en-US" dirty="0"/>
              <a:t>Reports-out/updates stakeholders and executives</a:t>
            </a:r>
          </a:p>
          <a:p>
            <a:pPr lvl="1"/>
            <a:r>
              <a:rPr lang="en-US" dirty="0"/>
              <a:t>Establishes organization’s Six Sigma strategy/roadmap</a:t>
            </a:r>
          </a:p>
          <a:p>
            <a:pPr lvl="1"/>
            <a:r>
              <a:rPr lang="en-US" dirty="0"/>
              <a:t>Leads the implementation of Six Sigma.</a:t>
            </a:r>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45</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18798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BB</a:t>
            </a:r>
          </a:p>
        </p:txBody>
      </p:sp>
      <p:sp>
        <p:nvSpPr>
          <p:cNvPr id="3" name="Content Placeholder 2"/>
          <p:cNvSpPr>
            <a:spLocks noGrp="1"/>
          </p:cNvSpPr>
          <p:nvPr>
            <p:ph idx="1"/>
          </p:nvPr>
        </p:nvSpPr>
        <p:spPr/>
        <p:txBody>
          <a:bodyPr>
            <a:normAutofit/>
          </a:bodyPr>
          <a:lstStyle/>
          <a:p>
            <a:r>
              <a:rPr lang="en-US" dirty="0"/>
              <a:t>The </a:t>
            </a:r>
            <a:r>
              <a:rPr lang="en-US" b="1" dirty="0"/>
              <a:t>Black Belt </a:t>
            </a:r>
            <a:r>
              <a:rPr lang="en-US" dirty="0"/>
              <a:t>(BB) is the most active and valuable experienced Six Sigma professional among all the Six Sigma Belts.</a:t>
            </a:r>
          </a:p>
          <a:p>
            <a:pPr marL="114300" indent="0">
              <a:buNone/>
            </a:pPr>
            <a:endParaRPr lang="en-US" dirty="0"/>
          </a:p>
          <a:p>
            <a:r>
              <a:rPr lang="en-US" dirty="0"/>
              <a:t>A typical BB has </a:t>
            </a:r>
          </a:p>
          <a:p>
            <a:pPr lvl="1"/>
            <a:r>
              <a:rPr lang="en-US" dirty="0"/>
              <a:t>led multiple projects </a:t>
            </a:r>
          </a:p>
          <a:p>
            <a:pPr lvl="1"/>
            <a:r>
              <a:rPr lang="en-US" dirty="0"/>
              <a:t>trained and mentored various Green Belts candidates</a:t>
            </a:r>
          </a:p>
          <a:p>
            <a:pPr lvl="1"/>
            <a:r>
              <a:rPr lang="en-US" dirty="0"/>
              <a:t>understood how to define a problem and drive effective solution.</a:t>
            </a:r>
          </a:p>
          <a:p>
            <a:pPr marL="411480" lvl="1" indent="0">
              <a:buNone/>
            </a:pPr>
            <a:endParaRPr lang="en-US" dirty="0"/>
          </a:p>
          <a:p>
            <a:r>
              <a:rPr lang="en-US" dirty="0"/>
              <a:t>The BB is well rounded in terms of project management, statistical analysis, financial analysis, meeting facilitation, prioritization, and a range of other value-added capabilities, which makes a BB highly valuable asset in the business world.</a:t>
            </a:r>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46</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038957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BB</a:t>
            </a:r>
          </a:p>
        </p:txBody>
      </p:sp>
      <p:sp>
        <p:nvSpPr>
          <p:cNvPr id="3" name="Content Placeholder 2"/>
          <p:cNvSpPr>
            <a:spLocks noGrp="1"/>
          </p:cNvSpPr>
          <p:nvPr>
            <p:ph idx="1"/>
          </p:nvPr>
        </p:nvSpPr>
        <p:spPr/>
        <p:txBody>
          <a:bodyPr>
            <a:normAutofit/>
          </a:bodyPr>
          <a:lstStyle/>
          <a:p>
            <a:r>
              <a:rPr lang="en-US" dirty="0"/>
              <a:t>BBs commonly serve as the dedicated resource continuing their line management role while simultaneously achieving a BB certification</a:t>
            </a:r>
            <a:r>
              <a:rPr lang="en-US" sz="2600" dirty="0"/>
              <a:t>.</a:t>
            </a:r>
          </a:p>
          <a:p>
            <a:pPr marL="114300" indent="0">
              <a:buNone/>
            </a:pPr>
            <a:endParaRPr lang="en-US" sz="2600" dirty="0"/>
          </a:p>
          <a:p>
            <a:r>
              <a:rPr lang="en-US" b="1" dirty="0">
                <a:solidFill>
                  <a:srgbClr val="182835"/>
                </a:solidFill>
              </a:rPr>
              <a:t>Typical Responsibilities of a BB</a:t>
            </a:r>
          </a:p>
          <a:p>
            <a:pPr lvl="1"/>
            <a:r>
              <a:rPr lang="en-US" sz="2400" u="sng" dirty="0">
                <a:solidFill>
                  <a:srgbClr val="182835"/>
                </a:solidFill>
              </a:rPr>
              <a:t>Project Management</a:t>
            </a:r>
          </a:p>
          <a:p>
            <a:pPr lvl="2"/>
            <a:r>
              <a:rPr lang="en-US" dirty="0"/>
              <a:t>Defines projects, scope, teams etc.</a:t>
            </a:r>
          </a:p>
          <a:p>
            <a:pPr lvl="2"/>
            <a:r>
              <a:rPr lang="en-US" dirty="0"/>
              <a:t>Marshals resources</a:t>
            </a:r>
          </a:p>
          <a:p>
            <a:pPr lvl="2"/>
            <a:r>
              <a:rPr lang="en-US" dirty="0"/>
              <a:t>Establishes goals, timelines, and milestones</a:t>
            </a:r>
          </a:p>
          <a:p>
            <a:pPr lvl="2"/>
            <a:r>
              <a:rPr lang="en-US" dirty="0"/>
              <a:t>Provides reports and/or updates to stakeholders and executives.</a:t>
            </a:r>
          </a:p>
        </p:txBody>
      </p:sp>
      <p:sp>
        <p:nvSpPr>
          <p:cNvPr id="7" name="Slide Number Placeholder 6"/>
          <p:cNvSpPr>
            <a:spLocks noGrp="1"/>
          </p:cNvSpPr>
          <p:nvPr>
            <p:ph type="sldNum" sz="quarter" idx="4"/>
          </p:nvPr>
        </p:nvSpPr>
        <p:spPr/>
        <p:txBody>
          <a:bodyPr/>
          <a:lstStyle/>
          <a:p>
            <a:fld id="{28B83BC3-069B-46AF-A4E6-C99928E1A4FA}" type="slidenum">
              <a:rPr lang="en-US" smtClean="0"/>
              <a:pPr/>
              <a:t>47</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229976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BB</a:t>
            </a:r>
          </a:p>
        </p:txBody>
      </p:sp>
      <p:sp>
        <p:nvSpPr>
          <p:cNvPr id="3" name="Content Placeholder 2"/>
          <p:cNvSpPr>
            <a:spLocks noGrp="1"/>
          </p:cNvSpPr>
          <p:nvPr>
            <p:ph idx="1"/>
          </p:nvPr>
        </p:nvSpPr>
        <p:spPr/>
        <p:txBody>
          <a:bodyPr>
            <a:normAutofit fontScale="92500" lnSpcReduction="20000"/>
          </a:bodyPr>
          <a:lstStyle/>
          <a:p>
            <a:r>
              <a:rPr lang="en-US" b="1" dirty="0">
                <a:solidFill>
                  <a:srgbClr val="182835"/>
                </a:solidFill>
              </a:rPr>
              <a:t>Typical Responsibilities of a BB </a:t>
            </a:r>
            <a:r>
              <a:rPr lang="en-US" sz="1800" i="1" dirty="0">
                <a:solidFill>
                  <a:srgbClr val="182835"/>
                </a:solidFill>
              </a:rPr>
              <a:t>(continued)</a:t>
            </a:r>
          </a:p>
          <a:p>
            <a:pPr lvl="1"/>
            <a:r>
              <a:rPr lang="en-US" sz="2400" dirty="0">
                <a:solidFill>
                  <a:srgbClr val="182835"/>
                </a:solidFill>
              </a:rPr>
              <a:t>Task Management</a:t>
            </a:r>
          </a:p>
          <a:p>
            <a:pPr lvl="2"/>
            <a:r>
              <a:rPr lang="en-US" dirty="0"/>
              <a:t>Establishes the team’s Lean Sigma roadmap</a:t>
            </a:r>
          </a:p>
          <a:p>
            <a:pPr lvl="2"/>
            <a:r>
              <a:rPr lang="en-US" dirty="0"/>
              <a:t>Plans and implements the use of Lean Sigma tools</a:t>
            </a:r>
          </a:p>
          <a:p>
            <a:pPr lvl="2"/>
            <a:r>
              <a:rPr lang="en-US" dirty="0"/>
              <a:t>Facilitates project meetings</a:t>
            </a:r>
          </a:p>
          <a:p>
            <a:pPr lvl="2"/>
            <a:r>
              <a:rPr lang="en-US" dirty="0"/>
              <a:t>Does project management of the team’s work</a:t>
            </a:r>
          </a:p>
          <a:p>
            <a:pPr lvl="2"/>
            <a:r>
              <a:rPr lang="en-US" dirty="0"/>
              <a:t>Manages progress toward objectives.</a:t>
            </a:r>
          </a:p>
          <a:p>
            <a:pPr marL="777240" lvl="2" indent="0">
              <a:buNone/>
            </a:pPr>
            <a:endParaRPr lang="en-US" dirty="0"/>
          </a:p>
          <a:p>
            <a:pPr lvl="1"/>
            <a:r>
              <a:rPr lang="en-US" sz="2400" dirty="0">
                <a:solidFill>
                  <a:srgbClr val="182835"/>
                </a:solidFill>
              </a:rPr>
              <a:t>Team Management</a:t>
            </a:r>
          </a:p>
          <a:p>
            <a:pPr lvl="2"/>
            <a:r>
              <a:rPr lang="en-US" dirty="0"/>
              <a:t>Chooses or recommend team members</a:t>
            </a:r>
          </a:p>
          <a:p>
            <a:pPr lvl="2"/>
            <a:r>
              <a:rPr lang="en-US" dirty="0"/>
              <a:t>Defines ground rules for the project team</a:t>
            </a:r>
          </a:p>
          <a:p>
            <a:pPr lvl="2"/>
            <a:r>
              <a:rPr lang="en-US" dirty="0"/>
              <a:t>Coaches, mentors, and directs project team</a:t>
            </a:r>
          </a:p>
          <a:p>
            <a:pPr lvl="2"/>
            <a:r>
              <a:rPr lang="en-US" dirty="0"/>
              <a:t>Coaches other Six Sigma Belts</a:t>
            </a:r>
          </a:p>
          <a:p>
            <a:pPr lvl="2"/>
            <a:r>
              <a:rPr lang="en-US" dirty="0"/>
              <a:t>Manages the team’s organizational interfaces.</a:t>
            </a:r>
          </a:p>
        </p:txBody>
      </p:sp>
      <p:sp>
        <p:nvSpPr>
          <p:cNvPr id="6" name="Slide Number Placeholder 5"/>
          <p:cNvSpPr>
            <a:spLocks noGrp="1"/>
          </p:cNvSpPr>
          <p:nvPr>
            <p:ph type="sldNum" sz="quarter" idx="4"/>
          </p:nvPr>
        </p:nvSpPr>
        <p:spPr/>
        <p:txBody>
          <a:bodyPr/>
          <a:lstStyle/>
          <a:p>
            <a:fld id="{28B83BC3-069B-46AF-A4E6-C99928E1A4FA}" type="slidenum">
              <a:rPr lang="en-US" smtClean="0"/>
              <a:pPr/>
              <a:t>48</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0912358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GB</a:t>
            </a:r>
          </a:p>
        </p:txBody>
      </p:sp>
      <p:sp>
        <p:nvSpPr>
          <p:cNvPr id="3" name="Content Placeholder 2"/>
          <p:cNvSpPr>
            <a:spLocks noGrp="1"/>
          </p:cNvSpPr>
          <p:nvPr>
            <p:ph idx="1"/>
          </p:nvPr>
        </p:nvSpPr>
        <p:spPr/>
        <p:txBody>
          <a:bodyPr>
            <a:noAutofit/>
          </a:bodyPr>
          <a:lstStyle/>
          <a:p>
            <a:r>
              <a:rPr lang="en-US" dirty="0"/>
              <a:t>The </a:t>
            </a:r>
            <a:r>
              <a:rPr lang="en-US" b="1" dirty="0"/>
              <a:t>Green Belt </a:t>
            </a:r>
            <a:r>
              <a:rPr lang="en-US" dirty="0"/>
              <a:t>(GB) is considered as a less intense version of Six Sigma professional than the Black Belt (BB). </a:t>
            </a:r>
          </a:p>
          <a:p>
            <a:pPr marL="114300" indent="0">
              <a:buNone/>
            </a:pPr>
            <a:endParaRPr lang="en-US" dirty="0"/>
          </a:p>
          <a:p>
            <a:r>
              <a:rPr lang="en-US" dirty="0"/>
              <a:t>A GB is exposed to all the comprehensive aspects of Six Sigma with less focus on the statistical theories and some other advanced analytical methodologies such as Design of Experiment (DOE).</a:t>
            </a:r>
          </a:p>
          <a:p>
            <a:pPr marL="114300" indent="0">
              <a:buNone/>
            </a:pPr>
            <a:endParaRPr lang="en-US" dirty="0"/>
          </a:p>
          <a:p>
            <a:r>
              <a:rPr lang="en-US" dirty="0"/>
              <a:t>When it comes to project management, a GB has almost the same responsibilities as a BB.</a:t>
            </a:r>
          </a:p>
          <a:p>
            <a:pPr marL="114300" indent="0">
              <a:buNone/>
            </a:pPr>
            <a:endParaRPr lang="en-US" dirty="0"/>
          </a:p>
          <a:p>
            <a:r>
              <a:rPr lang="en-US" dirty="0"/>
              <a:t>In general, the GB works on less complicated and challenging business problems than a BB.</a:t>
            </a:r>
          </a:p>
        </p:txBody>
      </p:sp>
      <p:sp>
        <p:nvSpPr>
          <p:cNvPr id="7" name="Slide Number Placeholder 6"/>
          <p:cNvSpPr>
            <a:spLocks noGrp="1"/>
          </p:cNvSpPr>
          <p:nvPr>
            <p:ph type="sldNum" sz="quarter" idx="4"/>
          </p:nvPr>
        </p:nvSpPr>
        <p:spPr/>
        <p:txBody>
          <a:bodyPr/>
          <a:lstStyle/>
          <a:p>
            <a:fld id="{28B83BC3-069B-46AF-A4E6-C99928E1A4FA}" type="slidenum">
              <a:rPr lang="en-US" smtClean="0"/>
              <a:pPr/>
              <a:t>49</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45881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1.1.1 What is Six Sigma</a:t>
            </a:r>
          </a:p>
        </p:txBody>
      </p:sp>
      <p:sp>
        <p:nvSpPr>
          <p:cNvPr id="6" name="Slide Number Placeholder 5"/>
          <p:cNvSpPr>
            <a:spLocks noGrp="1"/>
          </p:cNvSpPr>
          <p:nvPr>
            <p:ph type="sldNum" sz="quarter" idx="4"/>
          </p:nvPr>
        </p:nvSpPr>
        <p:spPr/>
        <p:txBody>
          <a:bodyPr/>
          <a:lstStyle/>
          <a:p>
            <a:fld id="{28B83BC3-069B-46AF-A4E6-C99928E1A4FA}" type="slidenum">
              <a:rPr lang="en-US" smtClean="0"/>
              <a:pPr/>
              <a:t>5</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7662352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GB</a:t>
            </a:r>
          </a:p>
        </p:txBody>
      </p:sp>
      <p:sp>
        <p:nvSpPr>
          <p:cNvPr id="3" name="Content Placeholder 2"/>
          <p:cNvSpPr>
            <a:spLocks noGrp="1"/>
          </p:cNvSpPr>
          <p:nvPr>
            <p:ph idx="1"/>
          </p:nvPr>
        </p:nvSpPr>
        <p:spPr>
          <a:xfrm>
            <a:off x="609600" y="1066800"/>
            <a:ext cx="10160000" cy="5486400"/>
          </a:xfrm>
        </p:spPr>
        <p:txBody>
          <a:bodyPr>
            <a:noAutofit/>
          </a:bodyPr>
          <a:lstStyle/>
          <a:p>
            <a:r>
              <a:rPr lang="en-US" sz="1800" b="1" dirty="0">
                <a:solidFill>
                  <a:srgbClr val="182835"/>
                </a:solidFill>
              </a:rPr>
              <a:t>Typical Responsibilities of a Green Belt</a:t>
            </a:r>
            <a:endParaRPr lang="en-US" sz="1800" dirty="0">
              <a:solidFill>
                <a:srgbClr val="182835"/>
              </a:solidFill>
            </a:endParaRPr>
          </a:p>
          <a:p>
            <a:pPr lvl="1"/>
            <a:r>
              <a:rPr lang="en-US" sz="1600" dirty="0">
                <a:solidFill>
                  <a:srgbClr val="182835"/>
                </a:solidFill>
              </a:rPr>
              <a:t>Project Management</a:t>
            </a:r>
          </a:p>
          <a:p>
            <a:pPr lvl="2">
              <a:spcBef>
                <a:spcPts val="600"/>
              </a:spcBef>
            </a:pPr>
            <a:r>
              <a:rPr lang="en-US" sz="1600" dirty="0"/>
              <a:t>Defines the project, scope, team etc.</a:t>
            </a:r>
          </a:p>
          <a:p>
            <a:pPr lvl="2">
              <a:spcBef>
                <a:spcPts val="600"/>
              </a:spcBef>
            </a:pPr>
            <a:r>
              <a:rPr lang="en-US" sz="1600" dirty="0"/>
              <a:t>Marshals resources</a:t>
            </a:r>
          </a:p>
          <a:p>
            <a:pPr lvl="2">
              <a:spcBef>
                <a:spcPts val="600"/>
              </a:spcBef>
            </a:pPr>
            <a:r>
              <a:rPr lang="en-US" sz="1600" dirty="0"/>
              <a:t>Sets goals, timelines, and milestones</a:t>
            </a:r>
          </a:p>
          <a:p>
            <a:pPr lvl="2">
              <a:spcBef>
                <a:spcPts val="600"/>
              </a:spcBef>
            </a:pPr>
            <a:r>
              <a:rPr lang="en-US" sz="1600" dirty="0"/>
              <a:t>Reports-out/updates stakeholders and executives.</a:t>
            </a:r>
          </a:p>
          <a:p>
            <a:pPr lvl="1"/>
            <a:r>
              <a:rPr lang="en-US" sz="1600" dirty="0">
                <a:solidFill>
                  <a:srgbClr val="182835"/>
                </a:solidFill>
              </a:rPr>
              <a:t>Task Management</a:t>
            </a:r>
          </a:p>
          <a:p>
            <a:pPr lvl="2">
              <a:spcBef>
                <a:spcPts val="600"/>
              </a:spcBef>
            </a:pPr>
            <a:r>
              <a:rPr lang="en-US" sz="1600" dirty="0"/>
              <a:t>Establishes the team’s Lean Sigma Roadmap</a:t>
            </a:r>
          </a:p>
          <a:p>
            <a:pPr lvl="2">
              <a:spcBef>
                <a:spcPts val="600"/>
              </a:spcBef>
            </a:pPr>
            <a:r>
              <a:rPr lang="en-US" sz="1600" dirty="0"/>
              <a:t>Plans and implements the use of Lean Sigma tools</a:t>
            </a:r>
          </a:p>
          <a:p>
            <a:pPr lvl="2">
              <a:spcBef>
                <a:spcPts val="600"/>
              </a:spcBef>
            </a:pPr>
            <a:r>
              <a:rPr lang="en-US" sz="1600" dirty="0"/>
              <a:t>Facilitates project meetings</a:t>
            </a:r>
          </a:p>
          <a:p>
            <a:pPr lvl="2">
              <a:spcBef>
                <a:spcPts val="600"/>
              </a:spcBef>
            </a:pPr>
            <a:r>
              <a:rPr lang="en-US" sz="1600" dirty="0"/>
              <a:t>Does Project Management of the team’s work</a:t>
            </a:r>
          </a:p>
          <a:p>
            <a:pPr lvl="2">
              <a:spcBef>
                <a:spcPts val="600"/>
              </a:spcBef>
            </a:pPr>
            <a:r>
              <a:rPr lang="en-US" sz="1600" dirty="0"/>
              <a:t>Manages progress toward objectives.</a:t>
            </a:r>
          </a:p>
          <a:p>
            <a:pPr lvl="1"/>
            <a:r>
              <a:rPr lang="en-US" sz="1600" dirty="0">
                <a:solidFill>
                  <a:srgbClr val="182835"/>
                </a:solidFill>
              </a:rPr>
              <a:t>Team Management</a:t>
            </a:r>
          </a:p>
          <a:p>
            <a:pPr lvl="2">
              <a:spcBef>
                <a:spcPts val="600"/>
              </a:spcBef>
            </a:pPr>
            <a:r>
              <a:rPr lang="en-US" sz="1600" dirty="0"/>
              <a:t>Chooses or recommends team members</a:t>
            </a:r>
          </a:p>
          <a:p>
            <a:pPr lvl="2">
              <a:spcBef>
                <a:spcPts val="600"/>
              </a:spcBef>
            </a:pPr>
            <a:r>
              <a:rPr lang="en-US" sz="1600" dirty="0"/>
              <a:t>Defines ground rules for the project team</a:t>
            </a:r>
          </a:p>
          <a:p>
            <a:pPr lvl="2">
              <a:spcBef>
                <a:spcPts val="600"/>
              </a:spcBef>
            </a:pPr>
            <a:r>
              <a:rPr lang="en-US" sz="1600" dirty="0"/>
              <a:t>Coaches, mentors, and directs project team</a:t>
            </a:r>
          </a:p>
          <a:p>
            <a:pPr lvl="2">
              <a:spcBef>
                <a:spcPts val="600"/>
              </a:spcBef>
            </a:pPr>
            <a:r>
              <a:rPr lang="en-US" sz="1600" dirty="0"/>
              <a:t>Coaches other Six Sigma Belts</a:t>
            </a:r>
          </a:p>
          <a:p>
            <a:pPr lvl="2">
              <a:spcBef>
                <a:spcPts val="600"/>
              </a:spcBef>
            </a:pPr>
            <a:r>
              <a:rPr lang="en-US" sz="1600" dirty="0"/>
              <a:t>Manages the team’s organizational interfaces.</a:t>
            </a:r>
          </a:p>
        </p:txBody>
      </p:sp>
      <p:sp>
        <p:nvSpPr>
          <p:cNvPr id="7" name="Slide Number Placeholder 6"/>
          <p:cNvSpPr>
            <a:spLocks noGrp="1"/>
          </p:cNvSpPr>
          <p:nvPr>
            <p:ph type="sldNum" sz="quarter" idx="4"/>
          </p:nvPr>
        </p:nvSpPr>
        <p:spPr/>
        <p:txBody>
          <a:bodyPr/>
          <a:lstStyle/>
          <a:p>
            <a:fld id="{28B83BC3-069B-46AF-A4E6-C99928E1A4FA}" type="slidenum">
              <a:rPr lang="en-US" smtClean="0"/>
              <a:pPr/>
              <a:t>50</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157658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YB</a:t>
            </a:r>
          </a:p>
        </p:txBody>
      </p:sp>
      <p:sp>
        <p:nvSpPr>
          <p:cNvPr id="3" name="Content Placeholder 2"/>
          <p:cNvSpPr>
            <a:spLocks noGrp="1"/>
          </p:cNvSpPr>
          <p:nvPr>
            <p:ph idx="1"/>
          </p:nvPr>
        </p:nvSpPr>
        <p:spPr/>
        <p:txBody>
          <a:bodyPr>
            <a:noAutofit/>
          </a:bodyPr>
          <a:lstStyle/>
          <a:p>
            <a:r>
              <a:rPr lang="en-US" dirty="0"/>
              <a:t>The </a:t>
            </a:r>
            <a:r>
              <a:rPr lang="en-US" b="1" dirty="0"/>
              <a:t>Yellow Belt </a:t>
            </a:r>
            <a:r>
              <a:rPr lang="en-US" dirty="0"/>
              <a:t>(YB) understands the basic objectives and methods of a Six Sigma project.</a:t>
            </a:r>
          </a:p>
          <a:p>
            <a:pPr marL="114300" indent="0">
              <a:buNone/>
            </a:pPr>
            <a:endParaRPr lang="en-US" dirty="0"/>
          </a:p>
          <a:p>
            <a:r>
              <a:rPr lang="en-US" dirty="0"/>
              <a:t>YB has an elementary understanding about what other Six Sigma Belts (GB, BB, MBB) are doing to help them succeed.</a:t>
            </a:r>
          </a:p>
          <a:p>
            <a:pPr marL="114300" indent="0">
              <a:buNone/>
            </a:pPr>
            <a:endParaRPr lang="en-US" dirty="0"/>
          </a:p>
          <a:p>
            <a:r>
              <a:rPr lang="en-US" dirty="0"/>
              <a:t>In a Six Sigma project, YB usually serves as a subject matter expert regarding some aspects of the process or project.</a:t>
            </a:r>
          </a:p>
          <a:p>
            <a:pPr marL="114300" indent="0">
              <a:buNone/>
            </a:pPr>
            <a:endParaRPr lang="en-US" dirty="0"/>
          </a:p>
          <a:p>
            <a:r>
              <a:rPr lang="en-US" dirty="0"/>
              <a:t>Supervisors, managers, directors, and sometimes executives are usually trained at the YB level. </a:t>
            </a:r>
          </a:p>
        </p:txBody>
      </p:sp>
      <p:sp>
        <p:nvSpPr>
          <p:cNvPr id="7" name="Slide Number Placeholder 6"/>
          <p:cNvSpPr>
            <a:spLocks noGrp="1"/>
          </p:cNvSpPr>
          <p:nvPr>
            <p:ph type="sldNum" sz="quarter" idx="4"/>
          </p:nvPr>
        </p:nvSpPr>
        <p:spPr/>
        <p:txBody>
          <a:bodyPr/>
          <a:lstStyle/>
          <a:p>
            <a:fld id="{28B83BC3-069B-46AF-A4E6-C99928E1A4FA}" type="slidenum">
              <a:rPr lang="en-US" smtClean="0"/>
              <a:pPr/>
              <a:t>51</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6967620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YB</a:t>
            </a:r>
          </a:p>
        </p:txBody>
      </p:sp>
      <p:sp>
        <p:nvSpPr>
          <p:cNvPr id="3" name="Content Placeholder 2"/>
          <p:cNvSpPr>
            <a:spLocks noGrp="1"/>
          </p:cNvSpPr>
          <p:nvPr>
            <p:ph idx="1"/>
          </p:nvPr>
        </p:nvSpPr>
        <p:spPr/>
        <p:txBody>
          <a:bodyPr>
            <a:normAutofit lnSpcReduction="10000"/>
          </a:bodyPr>
          <a:lstStyle/>
          <a:p>
            <a:r>
              <a:rPr lang="en-US" b="1" dirty="0">
                <a:solidFill>
                  <a:srgbClr val="182835"/>
                </a:solidFill>
              </a:rPr>
              <a:t>Typical Responsibilities of a Yellow Belt</a:t>
            </a:r>
            <a:r>
              <a:rPr lang="en-US" dirty="0">
                <a:solidFill>
                  <a:srgbClr val="182835"/>
                </a:solidFill>
              </a:rPr>
              <a:t> </a:t>
            </a:r>
          </a:p>
          <a:p>
            <a:pPr marL="114300" indent="0">
              <a:buNone/>
            </a:pPr>
            <a:endParaRPr lang="en-US" dirty="0">
              <a:solidFill>
                <a:srgbClr val="00B050"/>
              </a:solidFill>
            </a:endParaRPr>
          </a:p>
          <a:p>
            <a:pPr lvl="1"/>
            <a:r>
              <a:rPr lang="en-US" dirty="0"/>
              <a:t>Helps define process scope and parameters</a:t>
            </a:r>
          </a:p>
          <a:p>
            <a:pPr marL="411480" lvl="1" indent="0">
              <a:buNone/>
            </a:pPr>
            <a:endParaRPr lang="en-US" dirty="0"/>
          </a:p>
          <a:p>
            <a:pPr lvl="1"/>
            <a:r>
              <a:rPr lang="en-US" dirty="0"/>
              <a:t>Contributes to team selection process</a:t>
            </a:r>
          </a:p>
          <a:p>
            <a:pPr marL="411480" lvl="1" indent="0">
              <a:buNone/>
            </a:pPr>
            <a:endParaRPr lang="en-US" dirty="0"/>
          </a:p>
          <a:p>
            <a:pPr lvl="1"/>
            <a:r>
              <a:rPr lang="en-US" dirty="0"/>
              <a:t>Assists in information and data collection</a:t>
            </a:r>
          </a:p>
          <a:p>
            <a:pPr marL="411480" lvl="1" indent="0">
              <a:buNone/>
            </a:pPr>
            <a:endParaRPr lang="en-US" dirty="0"/>
          </a:p>
          <a:p>
            <a:pPr lvl="1"/>
            <a:r>
              <a:rPr lang="en-US" dirty="0"/>
              <a:t>Participates in experiential analysis sessions (FMEA, Process Mapping, Cause and Effect etc.)</a:t>
            </a:r>
          </a:p>
          <a:p>
            <a:pPr marL="411480" lvl="1" indent="0">
              <a:buNone/>
            </a:pPr>
            <a:endParaRPr lang="en-US" dirty="0"/>
          </a:p>
          <a:p>
            <a:pPr lvl="1"/>
            <a:r>
              <a:rPr lang="en-US" dirty="0"/>
              <a:t>Assists in assessing and developing solutions</a:t>
            </a:r>
          </a:p>
          <a:p>
            <a:pPr marL="411480" lvl="1" indent="0">
              <a:buNone/>
            </a:pPr>
            <a:endParaRPr lang="en-US" dirty="0"/>
          </a:p>
          <a:p>
            <a:pPr lvl="1"/>
            <a:r>
              <a:rPr lang="en-US" dirty="0"/>
              <a:t>Delivers solution implementations.</a:t>
            </a:r>
          </a:p>
        </p:txBody>
      </p:sp>
      <p:sp>
        <p:nvSpPr>
          <p:cNvPr id="7" name="Slide Number Placeholder 6"/>
          <p:cNvSpPr>
            <a:spLocks noGrp="1"/>
          </p:cNvSpPr>
          <p:nvPr>
            <p:ph type="sldNum" sz="quarter" idx="4"/>
          </p:nvPr>
        </p:nvSpPr>
        <p:spPr/>
        <p:txBody>
          <a:bodyPr/>
          <a:lstStyle/>
          <a:p>
            <a:fld id="{28B83BC3-069B-46AF-A4E6-C99928E1A4FA}" type="slidenum">
              <a:rPr lang="en-US" smtClean="0"/>
              <a:pPr/>
              <a:t>52</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9310269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Champions &amp; Sponsors</a:t>
            </a:r>
          </a:p>
        </p:txBody>
      </p:sp>
      <p:sp>
        <p:nvSpPr>
          <p:cNvPr id="3" name="Content Placeholder 2"/>
          <p:cNvSpPr>
            <a:spLocks noGrp="1"/>
          </p:cNvSpPr>
          <p:nvPr>
            <p:ph idx="1"/>
          </p:nvPr>
        </p:nvSpPr>
        <p:spPr/>
        <p:txBody>
          <a:bodyPr>
            <a:normAutofit/>
          </a:bodyPr>
          <a:lstStyle/>
          <a:p>
            <a:r>
              <a:rPr lang="en-US" b="1" dirty="0"/>
              <a:t>Champions and sponsors </a:t>
            </a:r>
            <a:r>
              <a:rPr lang="en-US" dirty="0"/>
              <a:t>are those individuals (directors, executives, managers etc.) chartering, funding, or driving the Six Sigma projects that BBs and GBs are conducting.</a:t>
            </a:r>
          </a:p>
          <a:p>
            <a:pPr marL="114300" indent="0">
              <a:buNone/>
            </a:pPr>
            <a:endParaRPr lang="en-US" dirty="0"/>
          </a:p>
          <a:p>
            <a:r>
              <a:rPr lang="en-US" dirty="0"/>
              <a:t>Champions and sponsors need to have a basic understanding of the concepts, tools, and techniques involved in the DMAIC methodology so that they can provide proper support and direction.</a:t>
            </a:r>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53</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9408576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Champions &amp; Sponsors</a:t>
            </a:r>
          </a:p>
        </p:txBody>
      </p:sp>
      <p:sp>
        <p:nvSpPr>
          <p:cNvPr id="3" name="Content Placeholder 2"/>
          <p:cNvSpPr>
            <a:spLocks noGrp="1"/>
          </p:cNvSpPr>
          <p:nvPr>
            <p:ph idx="1"/>
          </p:nvPr>
        </p:nvSpPr>
        <p:spPr/>
        <p:txBody>
          <a:bodyPr>
            <a:noAutofit/>
          </a:bodyPr>
          <a:lstStyle/>
          <a:p>
            <a:r>
              <a:rPr lang="en-US" dirty="0"/>
              <a:t>Champions and sponsors play critical roles in the successful deployment of Six Sigma.</a:t>
            </a:r>
          </a:p>
          <a:p>
            <a:r>
              <a:rPr lang="en-US" dirty="0"/>
              <a:t>Strong endorsement of Six Sigma from the leadership team is critical for success.</a:t>
            </a:r>
          </a:p>
          <a:p>
            <a:pPr marL="114300" indent="0">
              <a:buNone/>
            </a:pPr>
            <a:endParaRPr lang="en-US" dirty="0"/>
          </a:p>
          <a:p>
            <a:r>
              <a:rPr lang="en-US" b="1" dirty="0">
                <a:solidFill>
                  <a:srgbClr val="182835"/>
                </a:solidFill>
              </a:rPr>
              <a:t>Typical Responsibilities of a Champion/Sponsor</a:t>
            </a:r>
            <a:r>
              <a:rPr lang="en-US" dirty="0">
                <a:solidFill>
                  <a:srgbClr val="182835"/>
                </a:solidFill>
              </a:rPr>
              <a:t> </a:t>
            </a:r>
          </a:p>
          <a:p>
            <a:pPr lvl="1"/>
            <a:r>
              <a:rPr lang="en-US" dirty="0"/>
              <a:t>Maintains a strategic oversight</a:t>
            </a:r>
          </a:p>
          <a:p>
            <a:pPr lvl="1"/>
            <a:r>
              <a:rPr lang="en-US" dirty="0"/>
              <a:t>Establishes strategy and direction for a portfolio of projects</a:t>
            </a:r>
          </a:p>
          <a:p>
            <a:pPr lvl="1"/>
            <a:r>
              <a:rPr lang="en-US" dirty="0"/>
              <a:t>Clearly defines success </a:t>
            </a:r>
          </a:p>
          <a:p>
            <a:pPr lvl="1"/>
            <a:r>
              <a:rPr lang="en-US" dirty="0"/>
              <a:t>Provides resolution for issues such as resources or politics</a:t>
            </a:r>
          </a:p>
          <a:p>
            <a:pPr lvl="1"/>
            <a:r>
              <a:rPr lang="en-US" dirty="0"/>
              <a:t>Establishes routine tollgates or project reviews</a:t>
            </a:r>
          </a:p>
          <a:p>
            <a:pPr lvl="1"/>
            <a:r>
              <a:rPr lang="en-US" dirty="0"/>
              <a:t>Clears the path for solution implementation</a:t>
            </a:r>
          </a:p>
          <a:p>
            <a:pPr lvl="1"/>
            <a:r>
              <a:rPr lang="en-US" dirty="0"/>
              <a:t>Assists in project team formation.</a:t>
            </a:r>
            <a:endParaRPr lang="en-US" sz="2400" dirty="0"/>
          </a:p>
          <a:p>
            <a:pPr marL="114300" indent="0">
              <a:buNone/>
            </a:pPr>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54</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7037350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Stakeholders</a:t>
            </a:r>
          </a:p>
        </p:txBody>
      </p:sp>
      <p:sp>
        <p:nvSpPr>
          <p:cNvPr id="3" name="Content Placeholder 2"/>
          <p:cNvSpPr>
            <a:spLocks noGrp="1"/>
          </p:cNvSpPr>
          <p:nvPr>
            <p:ph idx="1"/>
          </p:nvPr>
        </p:nvSpPr>
        <p:spPr/>
        <p:txBody>
          <a:bodyPr>
            <a:normAutofit/>
          </a:bodyPr>
          <a:lstStyle/>
          <a:p>
            <a:r>
              <a:rPr lang="en-US" b="1" dirty="0"/>
              <a:t>Stakeholders </a:t>
            </a:r>
            <a:r>
              <a:rPr lang="en-US" dirty="0"/>
              <a:t>are usually the recipients or beneficiaries of the success of a Six Sigma project.</a:t>
            </a:r>
          </a:p>
          <a:p>
            <a:pPr marL="114300" indent="0">
              <a:buNone/>
            </a:pPr>
            <a:endParaRPr lang="en-US" dirty="0"/>
          </a:p>
          <a:p>
            <a:r>
              <a:rPr lang="en-US" dirty="0"/>
              <a:t>Stakeholders are individuals owning the process, function, or production/service line that a Six Sigma Belt focuses on improving the performance of.</a:t>
            </a:r>
          </a:p>
          <a:p>
            <a:pPr marL="114300" indent="0">
              <a:buNone/>
            </a:pPr>
            <a:endParaRPr lang="en-US" dirty="0"/>
          </a:p>
          <a:p>
            <a:r>
              <a:rPr lang="en-US" dirty="0"/>
              <a:t>BBs and GBs need to keep strong working relationships with stakeholders because without their support, it would be extremely difficult to make the Six Sigma project a success.</a:t>
            </a:r>
          </a:p>
        </p:txBody>
      </p:sp>
      <p:sp>
        <p:nvSpPr>
          <p:cNvPr id="7" name="Slide Number Placeholder 6"/>
          <p:cNvSpPr>
            <a:spLocks noGrp="1"/>
          </p:cNvSpPr>
          <p:nvPr>
            <p:ph type="sldNum" sz="quarter" idx="4"/>
          </p:nvPr>
        </p:nvSpPr>
        <p:spPr/>
        <p:txBody>
          <a:bodyPr/>
          <a:lstStyle/>
          <a:p>
            <a:fld id="{28B83BC3-069B-46AF-A4E6-C99928E1A4FA}" type="slidenum">
              <a:rPr lang="en-US" smtClean="0"/>
              <a:pPr/>
              <a:t>55</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23732562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 SMEs</a:t>
            </a:r>
          </a:p>
        </p:txBody>
      </p:sp>
      <p:sp>
        <p:nvSpPr>
          <p:cNvPr id="3" name="Content Placeholder 2"/>
          <p:cNvSpPr>
            <a:spLocks noGrp="1"/>
          </p:cNvSpPr>
          <p:nvPr>
            <p:ph idx="1"/>
          </p:nvPr>
        </p:nvSpPr>
        <p:spPr/>
        <p:txBody>
          <a:bodyPr>
            <a:noAutofit/>
          </a:bodyPr>
          <a:lstStyle/>
          <a:p>
            <a:r>
              <a:rPr lang="en-US" b="1" dirty="0"/>
              <a:t>Subject Matter Experts </a:t>
            </a:r>
            <a:r>
              <a:rPr lang="en-US" dirty="0"/>
              <a:t>(SMEs) are commonly known as the experts of the process or subject matter.</a:t>
            </a:r>
          </a:p>
          <a:p>
            <a:pPr marL="114300" indent="0">
              <a:buNone/>
            </a:pPr>
            <a:endParaRPr lang="en-US" dirty="0"/>
          </a:p>
          <a:p>
            <a:r>
              <a:rPr lang="en-US" dirty="0"/>
              <a:t>Six Sigma Belts should proactively look to key SMEs to round out their working project team.</a:t>
            </a:r>
          </a:p>
          <a:p>
            <a:pPr marL="114300" indent="0">
              <a:buNone/>
            </a:pPr>
            <a:endParaRPr lang="en-US" dirty="0"/>
          </a:p>
          <a:p>
            <a:r>
              <a:rPr lang="en-US" dirty="0"/>
              <a:t>SMEs play critical roles to the success of a project.</a:t>
            </a:r>
          </a:p>
          <a:p>
            <a:pPr lvl="1"/>
            <a:r>
              <a:rPr lang="en-US" dirty="0"/>
              <a:t>Based on SMEs’ extensive knowledge about the process, they have the experience to identify which solutions can work and which cannot work.</a:t>
            </a:r>
          </a:p>
          <a:p>
            <a:pPr lvl="1"/>
            <a:r>
              <a:rPr lang="en-US" dirty="0"/>
              <a:t>SMEs who simply do not speak up can hurt the chances of the process’ success. </a:t>
            </a:r>
          </a:p>
          <a:p>
            <a:pPr lvl="1"/>
            <a:r>
              <a:rPr lang="en-US" dirty="0"/>
              <a:t>SMEs are also the same people who prefer to keep the status quo. Six Sigma Belts may find many of them unwilling to help implement the changes.</a:t>
            </a:r>
          </a:p>
        </p:txBody>
      </p:sp>
      <p:sp>
        <p:nvSpPr>
          <p:cNvPr id="7" name="Slide Number Placeholder 6"/>
          <p:cNvSpPr>
            <a:spLocks noGrp="1"/>
          </p:cNvSpPr>
          <p:nvPr>
            <p:ph type="sldNum" sz="quarter" idx="4"/>
          </p:nvPr>
        </p:nvSpPr>
        <p:spPr/>
        <p:txBody>
          <a:bodyPr/>
          <a:lstStyle/>
          <a:p>
            <a:fld id="{28B83BC3-069B-46AF-A4E6-C99928E1A4FA}" type="slidenum">
              <a:rPr lang="en-US" smtClean="0"/>
              <a:pPr/>
              <a:t>56</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32211851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a:t>
            </a:r>
          </a:p>
        </p:txBody>
      </p:sp>
      <p:sp>
        <p:nvSpPr>
          <p:cNvPr id="3" name="Content Placeholder 2"/>
          <p:cNvSpPr>
            <a:spLocks noGrp="1"/>
          </p:cNvSpPr>
          <p:nvPr>
            <p:ph idx="1"/>
          </p:nvPr>
        </p:nvSpPr>
        <p:spPr/>
        <p:txBody>
          <a:bodyPr>
            <a:noAutofit/>
          </a:bodyPr>
          <a:lstStyle/>
          <a:p>
            <a:r>
              <a:rPr lang="en-US" dirty="0"/>
              <a:t>Throughout this module we have reviewed the various common roles and corresponding responsibilities in any Six Sigma program:</a:t>
            </a:r>
          </a:p>
          <a:p>
            <a:pPr lvl="1"/>
            <a:r>
              <a:rPr lang="en-US" dirty="0"/>
              <a:t>Six Sigma Master Black Belt</a:t>
            </a:r>
          </a:p>
          <a:p>
            <a:pPr lvl="1"/>
            <a:r>
              <a:rPr lang="en-US" dirty="0"/>
              <a:t>Six Sigma Black Belt</a:t>
            </a:r>
          </a:p>
          <a:p>
            <a:pPr lvl="1"/>
            <a:r>
              <a:rPr lang="en-US" dirty="0"/>
              <a:t>Six Sigma Green Belt</a:t>
            </a:r>
          </a:p>
          <a:p>
            <a:pPr lvl="1"/>
            <a:r>
              <a:rPr lang="en-US" dirty="0"/>
              <a:t>Six Sigma Yellow Belt</a:t>
            </a:r>
          </a:p>
          <a:p>
            <a:pPr lvl="1"/>
            <a:r>
              <a:rPr lang="en-US" dirty="0"/>
              <a:t>Champion and Sponsors</a:t>
            </a:r>
          </a:p>
          <a:p>
            <a:pPr lvl="1"/>
            <a:r>
              <a:rPr lang="en-US" dirty="0"/>
              <a:t>Stakeholders</a:t>
            </a:r>
          </a:p>
          <a:p>
            <a:pPr lvl="1"/>
            <a:r>
              <a:rPr lang="en-US" dirty="0"/>
              <a:t>Subject Matter Experts (SMEs)</a:t>
            </a:r>
          </a:p>
          <a:p>
            <a:endParaRPr lang="en-US" dirty="0"/>
          </a:p>
          <a:p>
            <a:r>
              <a:rPr lang="en-US" dirty="0"/>
              <a:t>These Six Sigma belts and other roles are designed to deliver value to the business effectively and successfully.</a:t>
            </a:r>
          </a:p>
          <a:p>
            <a:endParaRPr lang="en-US" dirty="0"/>
          </a:p>
          <a:p>
            <a:endParaRPr lang="en-US" dirty="0"/>
          </a:p>
        </p:txBody>
      </p:sp>
      <p:sp>
        <p:nvSpPr>
          <p:cNvPr id="7" name="Slide Number Placeholder 6"/>
          <p:cNvSpPr>
            <a:spLocks noGrp="1"/>
          </p:cNvSpPr>
          <p:nvPr>
            <p:ph type="sldNum" sz="quarter" idx="4"/>
          </p:nvPr>
        </p:nvSpPr>
        <p:spPr/>
        <p:txBody>
          <a:bodyPr/>
          <a:lstStyle/>
          <a:p>
            <a:fld id="{28B83BC3-069B-46AF-A4E6-C99928E1A4FA}" type="slidenum">
              <a:rPr lang="en-US" smtClean="0"/>
              <a:pPr/>
              <a:t>57</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5682477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27268" y="2438400"/>
            <a:ext cx="6270203" cy="2209800"/>
          </a:xfrm>
          <a:prstGeom prst="rect">
            <a:avLst/>
          </a:prstGeom>
        </p:spPr>
      </p:pic>
      <p:sp>
        <p:nvSpPr>
          <p:cNvPr id="4" name="TextBox 3"/>
          <p:cNvSpPr txBox="1"/>
          <p:nvPr/>
        </p:nvSpPr>
        <p:spPr>
          <a:xfrm>
            <a:off x="4038600" y="4362762"/>
            <a:ext cx="4876800" cy="723275"/>
          </a:xfrm>
          <a:prstGeom prst="rect">
            <a:avLst/>
          </a:prstGeom>
          <a:noFill/>
        </p:spPr>
        <p:txBody>
          <a:bodyPr wrap="square" rtlCol="0">
            <a:spAutoFit/>
          </a:bodyPr>
          <a:lstStyle/>
          <a:p>
            <a:pPr algn="r"/>
            <a:r>
              <a:rPr lang="en-US" sz="2000" dirty="0">
                <a:latin typeface="+mj-lt"/>
              </a:rPr>
              <a:t>Lean Six Sigma Yellow Belt Training </a:t>
            </a:r>
          </a:p>
          <a:p>
            <a:pPr algn="r">
              <a:spcBef>
                <a:spcPts val="600"/>
              </a:spcBef>
            </a:pPr>
            <a:r>
              <a:rPr lang="en-US" sz="1600" dirty="0">
                <a:latin typeface="+mj-lt"/>
              </a:rPr>
              <a:t>Featuring Examples from Minitab 18</a:t>
            </a:r>
          </a:p>
        </p:txBody>
      </p:sp>
      <p:sp>
        <p:nvSpPr>
          <p:cNvPr id="6" name="Slide Number Placeholder 5"/>
          <p:cNvSpPr>
            <a:spLocks noGrp="1"/>
          </p:cNvSpPr>
          <p:nvPr>
            <p:ph type="sldNum" sz="quarter" idx="4"/>
          </p:nvPr>
        </p:nvSpPr>
        <p:spPr/>
        <p:txBody>
          <a:bodyPr/>
          <a:lstStyle/>
          <a:p>
            <a:fld id="{28B83BC3-069B-46AF-A4E6-C99928E1A4FA}" type="slidenum">
              <a:rPr lang="en-US" smtClean="0"/>
              <a:pPr/>
              <a:t>58</a:t>
            </a:fld>
            <a:endParaRPr lang="en-US" dirty="0"/>
          </a:p>
        </p:txBody>
      </p:sp>
      <p:sp>
        <p:nvSpPr>
          <p:cNvPr id="5" name="Footer Placeholder 4"/>
          <p:cNvSpPr>
            <a:spLocks noGrp="1"/>
          </p:cNvSpPr>
          <p:nvPr>
            <p:ph type="ftr" sz="quarter" idx="3"/>
          </p:nvPr>
        </p:nvSpPr>
        <p:spPr/>
        <p:txBody>
          <a:bodyPr/>
          <a:lstStyle/>
          <a:p>
            <a:r>
              <a:rPr lang="en-US" dirty="0"/>
              <a:t>© Lean Sigma Corporation</a:t>
            </a:r>
          </a:p>
        </p:txBody>
      </p:sp>
      <p:sp>
        <p:nvSpPr>
          <p:cNvPr id="3" name="Date Placeholder 2"/>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47370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4700" y="4058393"/>
            <a:ext cx="5029200" cy="2647207"/>
          </a:xfrm>
          <a:prstGeom prst="rect">
            <a:avLst/>
          </a:prstGeom>
        </p:spPr>
      </p:pic>
      <p:sp>
        <p:nvSpPr>
          <p:cNvPr id="2" name="Title 1"/>
          <p:cNvSpPr>
            <a:spLocks noGrp="1"/>
          </p:cNvSpPr>
          <p:nvPr>
            <p:ph type="title"/>
          </p:nvPr>
        </p:nvSpPr>
        <p:spPr/>
        <p:txBody>
          <a:bodyPr/>
          <a:lstStyle/>
          <a:p>
            <a:r>
              <a:rPr lang="en-US" sz="3600" dirty="0"/>
              <a:t>What is Six Sigma?</a:t>
            </a:r>
          </a:p>
        </p:txBody>
      </p:sp>
      <p:sp>
        <p:nvSpPr>
          <p:cNvPr id="3" name="Content Placeholder 2"/>
          <p:cNvSpPr>
            <a:spLocks noGrp="1"/>
          </p:cNvSpPr>
          <p:nvPr>
            <p:ph idx="1"/>
          </p:nvPr>
        </p:nvSpPr>
        <p:spPr>
          <a:xfrm>
            <a:off x="609600" y="1143000"/>
            <a:ext cx="10439400" cy="5486400"/>
          </a:xfrm>
        </p:spPr>
        <p:txBody>
          <a:bodyPr>
            <a:normAutofit/>
          </a:bodyPr>
          <a:lstStyle/>
          <a:p>
            <a:pPr>
              <a:spcBef>
                <a:spcPts val="0"/>
              </a:spcBef>
            </a:pPr>
            <a:r>
              <a:rPr lang="en-US" sz="2200" dirty="0"/>
              <a:t>What is “sigma”?</a:t>
            </a:r>
          </a:p>
          <a:p>
            <a:pPr lvl="1"/>
            <a:r>
              <a:rPr lang="en-US" sz="2000" dirty="0"/>
              <a:t>In statistics, </a:t>
            </a:r>
            <a:r>
              <a:rPr lang="en-US" sz="2000" b="1" dirty="0"/>
              <a:t>sigma</a:t>
            </a:r>
            <a:r>
              <a:rPr lang="en-US" sz="2000" dirty="0"/>
              <a:t> (</a:t>
            </a:r>
            <a:r>
              <a:rPr lang="en-US" sz="2000" b="1" dirty="0">
                <a:solidFill>
                  <a:srgbClr val="00B050"/>
                </a:solidFill>
                <a:latin typeface="Symbol" pitchFamily="18" charset="2"/>
              </a:rPr>
              <a:t>s</a:t>
            </a:r>
            <a:r>
              <a:rPr lang="en-US" sz="2000" dirty="0"/>
              <a:t>) refers to “standard deviation,” which is a measure of variation.</a:t>
            </a:r>
          </a:p>
          <a:p>
            <a:pPr lvl="1"/>
            <a:r>
              <a:rPr lang="en-US" sz="2000" dirty="0"/>
              <a:t>You will come to learn that variation is the enemy of any quality process. We need to understand, manage, and minimize process variation.</a:t>
            </a:r>
          </a:p>
          <a:p>
            <a:pPr>
              <a:spcBef>
                <a:spcPts val="0"/>
              </a:spcBef>
            </a:pPr>
            <a:r>
              <a:rPr lang="en-US" sz="2200" dirty="0"/>
              <a:t>What is “Six Sigma”?</a:t>
            </a:r>
          </a:p>
          <a:p>
            <a:pPr lvl="1"/>
            <a:r>
              <a:rPr lang="en-US" sz="2000" b="1" dirty="0"/>
              <a:t>Six Sigma </a:t>
            </a:r>
            <a:r>
              <a:rPr lang="en-US" sz="2000" dirty="0"/>
              <a:t>is an aspiration or goal of process performance.</a:t>
            </a:r>
          </a:p>
          <a:p>
            <a:pPr lvl="1"/>
            <a:r>
              <a:rPr lang="en-US" sz="2000" dirty="0"/>
              <a:t>A Six Sigma “goal” is for a process average to operate approximately 6</a:t>
            </a:r>
            <a:r>
              <a:rPr lang="en-US" sz="2000" b="1" dirty="0">
                <a:solidFill>
                  <a:srgbClr val="00B050"/>
                </a:solidFill>
                <a:latin typeface="Symbol" pitchFamily="18" charset="2"/>
              </a:rPr>
              <a:t>s</a:t>
            </a:r>
            <a:r>
              <a:rPr lang="en-US" sz="2000" dirty="0"/>
              <a:t> away from customer’s high and low specification limits.</a:t>
            </a:r>
          </a:p>
        </p:txBody>
      </p:sp>
      <p:sp>
        <p:nvSpPr>
          <p:cNvPr id="7" name="Slide Number Placeholder 6"/>
          <p:cNvSpPr>
            <a:spLocks noGrp="1"/>
          </p:cNvSpPr>
          <p:nvPr>
            <p:ph type="sldNum" sz="quarter" idx="4"/>
          </p:nvPr>
        </p:nvSpPr>
        <p:spPr/>
        <p:txBody>
          <a:bodyPr/>
          <a:lstStyle/>
          <a:p>
            <a:fld id="{28B83BC3-069B-46AF-A4E6-C99928E1A4FA}" type="slidenum">
              <a:rPr lang="en-US" smtClean="0"/>
              <a:pPr/>
              <a:t>6</a:t>
            </a:fld>
            <a:endParaRPr lang="en-US" dirty="0"/>
          </a:p>
        </p:txBody>
      </p:sp>
      <p:sp>
        <p:nvSpPr>
          <p:cNvPr id="6" name="Footer Placeholder 5"/>
          <p:cNvSpPr>
            <a:spLocks noGrp="1"/>
          </p:cNvSpPr>
          <p:nvPr>
            <p:ph type="ftr" sz="quarter" idx="3"/>
          </p:nvPr>
        </p:nvSpPr>
        <p:spPr/>
        <p:txBody>
          <a:bodyPr/>
          <a:lstStyle/>
          <a:p>
            <a:r>
              <a:rPr lang="en-US"/>
              <a:t>© Lean Sigma Corporation</a:t>
            </a:r>
            <a:endParaRPr lang="en-US" dirty="0"/>
          </a:p>
        </p:txBody>
      </p:sp>
      <p:sp>
        <p:nvSpPr>
          <p:cNvPr id="5" name="Date Placeholder 4"/>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109350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What is Six Sigma?</a:t>
            </a:r>
          </a:p>
        </p:txBody>
      </p:sp>
      <p:sp>
        <p:nvSpPr>
          <p:cNvPr id="15" name="Content Placeholder 2"/>
          <p:cNvSpPr>
            <a:spLocks noGrp="1"/>
          </p:cNvSpPr>
          <p:nvPr>
            <p:ph idx="1"/>
          </p:nvPr>
        </p:nvSpPr>
        <p:spPr/>
        <p:txBody>
          <a:bodyPr>
            <a:normAutofit/>
          </a:bodyPr>
          <a:lstStyle/>
          <a:p>
            <a:r>
              <a:rPr lang="en-US" dirty="0"/>
              <a:t>A process whose average is about 6</a:t>
            </a:r>
            <a:r>
              <a:rPr lang="en-US" b="1" dirty="0">
                <a:solidFill>
                  <a:srgbClr val="182835"/>
                </a:solidFill>
                <a:latin typeface="Symbol" pitchFamily="18" charset="2"/>
              </a:rPr>
              <a:t>s</a:t>
            </a:r>
            <a:r>
              <a:rPr lang="en-US" dirty="0"/>
              <a:t> away from the customer’s high and low specification limits has abundant room to “float” before approaching the customer’s specification limits.</a:t>
            </a:r>
          </a:p>
          <a:p>
            <a:r>
              <a:rPr lang="en-US" dirty="0"/>
              <a:t>A Six Sigma process only yields 3.4 defects for every million opportunities! In other words, 99.9997% of the products are defect-free! </a:t>
            </a:r>
          </a:p>
        </p:txBody>
      </p:sp>
      <p:sp>
        <p:nvSpPr>
          <p:cNvPr id="6" name="Slide Number Placeholder 5"/>
          <p:cNvSpPr>
            <a:spLocks noGrp="1"/>
          </p:cNvSpPr>
          <p:nvPr>
            <p:ph type="sldNum" sz="quarter" idx="4"/>
          </p:nvPr>
        </p:nvSpPr>
        <p:spPr/>
        <p:txBody>
          <a:bodyPr/>
          <a:lstStyle/>
          <a:p>
            <a:fld id="{28B83BC3-069B-46AF-A4E6-C99928E1A4FA}" type="slidenum">
              <a:rPr lang="en-US" smtClean="0"/>
              <a:pPr/>
              <a:t>7</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0" y="3200400"/>
            <a:ext cx="6803993" cy="3581400"/>
          </a:xfrm>
          <a:prstGeom prst="rect">
            <a:avLst/>
          </a:prstGeom>
        </p:spPr>
      </p:pic>
    </p:spTree>
    <p:custDataLst>
      <p:tags r:id="rId1"/>
    </p:custDataLst>
    <p:extLst>
      <p:ext uri="{BB962C8B-B14F-4D97-AF65-F5344CB8AC3E}">
        <p14:creationId xmlns:p14="http://schemas.microsoft.com/office/powerpoint/2010/main" val="2563807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6238" y="4023360"/>
            <a:ext cx="6486723"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6"/>
          <p:cNvSpPr>
            <a:spLocks noGrp="1"/>
          </p:cNvSpPr>
          <p:nvPr>
            <p:ph type="title"/>
          </p:nvPr>
        </p:nvSpPr>
        <p:spPr/>
        <p:txBody>
          <a:bodyPr/>
          <a:lstStyle/>
          <a:p>
            <a:r>
              <a:rPr lang="en-US" dirty="0"/>
              <a:t>What is Six Sigma: Sigma Level</a:t>
            </a:r>
          </a:p>
        </p:txBody>
      </p:sp>
      <p:sp>
        <p:nvSpPr>
          <p:cNvPr id="3" name="Content Placeholder 2"/>
          <p:cNvSpPr>
            <a:spLocks noGrp="1"/>
          </p:cNvSpPr>
          <p:nvPr>
            <p:ph idx="1"/>
          </p:nvPr>
        </p:nvSpPr>
        <p:spPr/>
        <p:txBody>
          <a:bodyPr>
            <a:normAutofit/>
          </a:bodyPr>
          <a:lstStyle/>
          <a:p>
            <a:r>
              <a:rPr lang="en-US" b="1" dirty="0"/>
              <a:t>Sigma level </a:t>
            </a:r>
            <a:r>
              <a:rPr lang="en-US" dirty="0"/>
              <a:t>measures how many “sigma” there are between your process average and the nearest customer specification.</a:t>
            </a:r>
          </a:p>
          <a:p>
            <a:r>
              <a:rPr lang="en-US" dirty="0"/>
              <a:t>Let us assume that your customers upper and lower specifications limits (USL &amp; LSL) were narrower than the width of your process spread.</a:t>
            </a:r>
          </a:p>
          <a:p>
            <a:r>
              <a:rPr lang="en-US" dirty="0"/>
              <a:t>The USL &amp; LSL below stay about 1 standard deviation away from the process average. Therefore, this process operates at </a:t>
            </a:r>
            <a:r>
              <a:rPr lang="en-US" b="1" dirty="0"/>
              <a:t>1 sigma</a:t>
            </a:r>
            <a:r>
              <a:rPr lang="en-US" dirty="0"/>
              <a:t>.</a:t>
            </a:r>
          </a:p>
        </p:txBody>
      </p:sp>
      <p:sp>
        <p:nvSpPr>
          <p:cNvPr id="6" name="Slide Number Placeholder 5"/>
          <p:cNvSpPr>
            <a:spLocks noGrp="1"/>
          </p:cNvSpPr>
          <p:nvPr>
            <p:ph type="sldNum" sz="quarter" idx="4"/>
          </p:nvPr>
        </p:nvSpPr>
        <p:spPr/>
        <p:txBody>
          <a:bodyPr/>
          <a:lstStyle/>
          <a:p>
            <a:fld id="{28B83BC3-069B-46AF-A4E6-C99928E1A4FA}" type="slidenum">
              <a:rPr lang="en-US" smtClean="0"/>
              <a:pPr/>
              <a:t>8</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spTree>
    <p:custDataLst>
      <p:tags r:id="rId1"/>
    </p:custDataLst>
    <p:extLst>
      <p:ext uri="{BB962C8B-B14F-4D97-AF65-F5344CB8AC3E}">
        <p14:creationId xmlns:p14="http://schemas.microsoft.com/office/powerpoint/2010/main" val="919963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What is Six Sigma: Sigma Level</a:t>
            </a:r>
          </a:p>
        </p:txBody>
      </p:sp>
      <p:sp>
        <p:nvSpPr>
          <p:cNvPr id="3" name="Content Placeholder 2"/>
          <p:cNvSpPr>
            <a:spLocks noGrp="1"/>
          </p:cNvSpPr>
          <p:nvPr>
            <p:ph idx="1"/>
          </p:nvPr>
        </p:nvSpPr>
        <p:spPr>
          <a:xfrm>
            <a:off x="609600" y="1143000"/>
            <a:ext cx="10287000" cy="5486400"/>
          </a:xfrm>
        </p:spPr>
        <p:txBody>
          <a:bodyPr>
            <a:normAutofit/>
          </a:bodyPr>
          <a:lstStyle/>
          <a:p>
            <a:r>
              <a:rPr lang="en-US" dirty="0"/>
              <a:t>A process operating at 1 sigma has a defect rate of approximately 70%.</a:t>
            </a:r>
          </a:p>
          <a:p>
            <a:pPr lvl="5"/>
            <a:endParaRPr lang="en-US" sz="2400" dirty="0"/>
          </a:p>
          <a:p>
            <a:pPr lvl="5"/>
            <a:r>
              <a:rPr lang="en-US" sz="2400" dirty="0"/>
              <a:t>This means that the process will generate defect-free products only 30% of the time. </a:t>
            </a:r>
          </a:p>
          <a:p>
            <a:endParaRPr lang="en-US" dirty="0"/>
          </a:p>
          <a:p>
            <a:r>
              <a:rPr lang="en-US" dirty="0"/>
              <a:t>What about processes with more than 1 sigma level?</a:t>
            </a:r>
          </a:p>
          <a:p>
            <a:endParaRPr lang="en-US" dirty="0"/>
          </a:p>
          <a:p>
            <a:r>
              <a:rPr lang="en-US" dirty="0"/>
              <a:t>A higher sigma level means a lower defect rate. </a:t>
            </a:r>
          </a:p>
          <a:p>
            <a:endParaRPr lang="en-US" dirty="0"/>
          </a:p>
          <a:p>
            <a:r>
              <a:rPr lang="en-US" dirty="0"/>
              <a:t>Let us take a look at the defect rates of processes at different sigma levels.</a:t>
            </a:r>
          </a:p>
        </p:txBody>
      </p:sp>
      <p:sp>
        <p:nvSpPr>
          <p:cNvPr id="6" name="Slide Number Placeholder 5"/>
          <p:cNvSpPr>
            <a:spLocks noGrp="1"/>
          </p:cNvSpPr>
          <p:nvPr>
            <p:ph type="sldNum" sz="quarter" idx="4"/>
          </p:nvPr>
        </p:nvSpPr>
        <p:spPr/>
        <p:txBody>
          <a:bodyPr/>
          <a:lstStyle/>
          <a:p>
            <a:fld id="{28B83BC3-069B-46AF-A4E6-C99928E1A4FA}" type="slidenum">
              <a:rPr lang="en-US" smtClean="0"/>
              <a:pPr/>
              <a:t>9</a:t>
            </a:fld>
            <a:endParaRPr lang="en-US" dirty="0"/>
          </a:p>
        </p:txBody>
      </p:sp>
      <p:sp>
        <p:nvSpPr>
          <p:cNvPr id="5" name="Footer Placeholder 4"/>
          <p:cNvSpPr>
            <a:spLocks noGrp="1"/>
          </p:cNvSpPr>
          <p:nvPr>
            <p:ph type="ftr" sz="quarter" idx="3"/>
          </p:nvPr>
        </p:nvSpPr>
        <p:spPr/>
        <p:txBody>
          <a:bodyPr/>
          <a:lstStyle/>
          <a:p>
            <a:r>
              <a:rPr lang="en-US"/>
              <a:t>© Lean Sigma Corporation</a:t>
            </a:r>
            <a:endParaRPr lang="en-US" dirty="0"/>
          </a:p>
        </p:txBody>
      </p:sp>
      <p:sp>
        <p:nvSpPr>
          <p:cNvPr id="4" name="Date Placeholder 3"/>
          <p:cNvSpPr>
            <a:spLocks noGrp="1"/>
          </p:cNvSpPr>
          <p:nvPr>
            <p:ph type="dt" sz="half" idx="2"/>
          </p:nvPr>
        </p:nvSpPr>
        <p:spPr/>
        <p:txBody>
          <a:bodyPr/>
          <a:lstStyle/>
          <a:p>
            <a:r>
              <a:rPr lang="en-US"/>
              <a:t>Lean Six Sigma Training - MTB</a:t>
            </a:r>
            <a:endParaRPr lang="en-US" dirty="0"/>
          </a:p>
        </p:txBody>
      </p:sp>
      <p:pic>
        <p:nvPicPr>
          <p:cNvPr id="4098" name="Picture 2" descr="C:\Users\Michael\Documents\Developer Resources\icons\eldorado\smiles\sa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0600" y="1905000"/>
            <a:ext cx="1015873" cy="101587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575696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100"/>
  <p:tag name="41001" val="1"/>
  <p:tag name="ENGAGE_INTERACTION_GUID_1" val="9aa26838-e2ae-47fc-b12f-1e7b109df8ed"/>
  <p:tag name="PRESENTATION_PLAYLIST_COUNT" val="0"/>
  <p:tag name="PRESENTATION_PRESENTER_SLIDE_LEVEL" val="0"/>
  <p:tag name="ARTICULATE_TEMPLATE_GUID" val="53b1528e-a86a-45f9-89cf-897549bc11d0"/>
  <p:tag name="ARTICULATE_LOGO" val="ssdlogo695x115.png"/>
  <p:tag name="ARTICULATE_PRESENTER" val="Michael J. Parker"/>
  <p:tag name="ARTICULATE_PRESENTER_GUID" val="57F2C8FB2D71"/>
  <p:tag name="PRESENTER_PREVIEW_MODE_REFRESH" val="0"/>
  <p:tag name="ARTICULATE_PROJECT_CHECK" val="0"/>
  <p:tag name="LMS_PUBLISH" val="No"/>
  <p:tag name="ARTICULATE_TEMPLATE" val="Six Sigma Digest"/>
  <p:tag name="PLAYERLOGOHEIGHT" val="82"/>
  <p:tag name="PLAYERLOGOWIDTH" val="486"/>
  <p:tag name="PRESENTER_PREVIEW_MODE" val="0"/>
  <p:tag name="ARTICULATE_PRESENTER_VERSION" val="6"/>
  <p:tag name="ENGAGE_TAB_COUNT" val="1"/>
  <p:tag name="ENGAGE_INTERACTION_TITLE_1" val="Summary: Six Sigma Methodology"/>
  <p:tag name="ENGAGE_INTERACTION_FILENAME_1" val="C:\Users\Michael\Documents\Six Sigma Digest\black_belt_training\Six Sigma Digest BB Training\JMP\1.0 Define\DMAIC Roadmap.intr"/>
  <p:tag name="ENGAGE_INTERACTION_PAUSE_1" val="1"/>
  <p:tag name="ENGAGE_INTERACTION_ID_1" val="a4709"/>
  <p:tag name="ENGAGE_INTERACTION_TABNAME_1" val="DMAIC ROADMAP"/>
  <p:tag name="ENGAGE_LAST_MODIFY_DATE_1" val="40660.3650925926"/>
  <p:tag name="AQP_PASS_ACTION_1" val="0"/>
  <p:tag name="AQP_FAIL_ACTION_1" val="0"/>
  <p:tag name="AQP_PASS_SCORE_1" val="0"/>
  <p:tag name="AQP_TRAP_1" val="0"/>
  <p:tag name="AQP_ATTEMPTS_1" val="0"/>
  <p:tag name="ARTICULATE_DESIGN_ID_SSD" val="1rFoeWw2"/>
  <p:tag name="ARTICULATE_PROJECT_OPEN" val="0"/>
  <p:tag name="ARTICULATE_SLIDE_COUNT" val="58"/>
</p:tagLst>
</file>

<file path=ppt/tags/tag1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540610bb-5bee-463f-9fce-f797a95cc758"/>
  <p:tag name="ELAPSEDTIME" val="27.9"/>
  <p:tag name="ANNOTATION_TYPE_1" val="2"/>
  <p:tag name="ANNOTATION_START_1" val="2.8"/>
  <p:tag name="ANNOTATION_END_1" val="-2.8"/>
  <p:tag name="ANNOTATION_TOP_1" val="-37.2"/>
  <p:tag name="ANNOTATION_LEFT_1" val="-37.3"/>
  <p:tag name="ANNOTATION_WIDTH_1" val="650.5"/>
  <p:tag name="ANNOTATION_HEIGHT_1" val="506.4"/>
  <p:tag name="ANNOTATION_ANIMATION_1" val="4"/>
  <p:tag name="ANNOTATION_ROTATION_1" val="0"/>
  <p:tag name="ANNOTATION_SUB_TYPE_1" val="11"/>
  <p:tag name="ANNOTATION_LOOP_COUNT_1" val="1"/>
  <p:tag name="ANNOTATION_BOX_RADIUS_1" val="0"/>
  <p:tag name="ANNOTATION_SCALE_1" val="0"/>
  <p:tag name="ANNOTATION_BORDER_ALPHA_1" val="100"/>
  <p:tag name="ANNOTATION_BORDER_COLOR_1" val="16777215"/>
  <p:tag name="ANNOTATION_FILL_COLOR_1" val="855309"/>
  <p:tag name="ANNOTATION_FILL_ALPHA_1" val="50"/>
  <p:tag name="ANNOTATION_BORDER_WIDTH_1" val="2"/>
  <p:tag name="ANNOTATION_TYPE_2" val="2"/>
  <p:tag name="ANNOTATION_START_2" val="2.8"/>
  <p:tag name="ANNOTATION_END_2" val="-7.6"/>
  <p:tag name="ANNOTATION_TOP_2" val="63.9"/>
  <p:tag name="ANNOTATION_LEFT_2" val="28.3"/>
  <p:tag name="ANNOTATION_WIDTH_2" val="415.0"/>
  <p:tag name="ANNOTATION_HEIGHT_2" val="35.7"/>
  <p:tag name="ANNOTATION_ANIMATION_2" val="4"/>
  <p:tag name="ANNOTATION_ROTATION_2" val="0"/>
  <p:tag name="ANNOTATION_SUB_TYPE_2" val="11"/>
  <p:tag name="ANNOTATION_LOOP_COUNT_2" val="1"/>
  <p:tag name="ANNOTATION_BOX_RADIUS_2" val="5"/>
  <p:tag name="ANNOTATION_SCALE_2" val="0"/>
  <p:tag name="ANNOTATION_BORDER_ALPHA_2" val="100"/>
  <p:tag name="ANNOTATION_BORDER_COLOR_2" val="16777215"/>
  <p:tag name="ANNOTATION_FILL_COLOR_2" val="855309"/>
  <p:tag name="ANNOTATION_FILL_ALPHA_2" val="50"/>
  <p:tag name="ANNOTATION_BORDER_WIDTH_2" val="2"/>
  <p:tag name="ANNOTATION_TYPE_3" val="2"/>
  <p:tag name="ANNOTATION_START_3" val="7.6"/>
  <p:tag name="ANNOTATION_END_3" val="-7.6"/>
  <p:tag name="ANNOTATION_TOP_3" val="-37.2"/>
  <p:tag name="ANNOTATION_LEFT_3" val="-37.3"/>
  <p:tag name="ANNOTATION_WIDTH_3" val="650.5"/>
  <p:tag name="ANNOTATION_HEIGHT_3" val="506.4"/>
  <p:tag name="ANNOTATION_ANIMATION_3" val="4"/>
  <p:tag name="ANNOTATION_ROTATION_3" val="0"/>
  <p:tag name="ANNOTATION_SUB_TYPE_3" val="11"/>
  <p:tag name="ANNOTATION_LOOP_COUNT_3" val="1"/>
  <p:tag name="ANNOTATION_BOX_RADIUS_3" val="0"/>
  <p:tag name="ANNOTATION_SCALE_3" val="0"/>
  <p:tag name="ANNOTATION_BORDER_ALPHA_3" val="100"/>
  <p:tag name="ANNOTATION_BORDER_COLOR_3" val="16777215"/>
  <p:tag name="ANNOTATION_FILL_COLOR_3" val="855309"/>
  <p:tag name="ANNOTATION_FILL_ALPHA_3" val="50"/>
  <p:tag name="ANNOTATION_BORDER_WIDTH_3" val="2"/>
  <p:tag name="ANNOTATION_TYPE_4" val="2"/>
  <p:tag name="ANNOTATION_START_4" val="7.6"/>
  <p:tag name="ANNOTATION_END_4" val="-13.5"/>
  <p:tag name="ANNOTATION_TOP_4" val="102.6"/>
  <p:tag name="ANNOTATION_LEFT_4" val="242.2"/>
  <p:tag name="ANNOTATION_WIDTH_4" val="133.4"/>
  <p:tag name="ANNOTATION_HEIGHT_4" val="37.2"/>
  <p:tag name="ANNOTATION_ANIMATION_4" val="4"/>
  <p:tag name="ANNOTATION_ROTATION_4" val="0"/>
  <p:tag name="ANNOTATION_SUB_TYPE_4" val="11"/>
  <p:tag name="ANNOTATION_LOOP_COUNT_4" val="1"/>
  <p:tag name="ANNOTATION_BOX_RADIUS_4" val="5"/>
  <p:tag name="ANNOTATION_SCALE_4" val="0"/>
  <p:tag name="ANNOTATION_BORDER_ALPHA_4" val="100"/>
  <p:tag name="ANNOTATION_BORDER_COLOR_4" val="16777215"/>
  <p:tag name="ANNOTATION_FILL_COLOR_4" val="855309"/>
  <p:tag name="ANNOTATION_FILL_ALPHA_4" val="50"/>
  <p:tag name="ANNOTATION_BORDER_WIDTH_4" val="2"/>
  <p:tag name="ANNOTATION_TYPE_5" val="2"/>
  <p:tag name="ANNOTATION_START_5" val="13.5"/>
  <p:tag name="ANNOTATION_END_5" val="-13.5"/>
  <p:tag name="ANNOTATION_TOP_5" val="-37.2"/>
  <p:tag name="ANNOTATION_LEFT_5" val="-37.3"/>
  <p:tag name="ANNOTATION_WIDTH_5" val="650.5"/>
  <p:tag name="ANNOTATION_HEIGHT_5" val="506.4"/>
  <p:tag name="ANNOTATION_ANIMATION_5" val="4"/>
  <p:tag name="ANNOTATION_ROTATION_5" val="0"/>
  <p:tag name="ANNOTATION_SUB_TYPE_5" val="11"/>
  <p:tag name="ANNOTATION_LOOP_COUNT_5" val="1"/>
  <p:tag name="ANNOTATION_BOX_RADIUS_5" val="0"/>
  <p:tag name="ANNOTATION_SCALE_5" val="0"/>
  <p:tag name="ANNOTATION_BORDER_ALPHA_5" val="100"/>
  <p:tag name="ANNOTATION_BORDER_COLOR_5" val="16777215"/>
  <p:tag name="ANNOTATION_FILL_COLOR_5" val="855309"/>
  <p:tag name="ANNOTATION_FILL_ALPHA_5" val="50"/>
  <p:tag name="ANNOTATION_BORDER_WIDTH_5" val="2"/>
  <p:tag name="ANNOTATION_TYPE_6" val="2"/>
  <p:tag name="ANNOTATION_START_6" val="13.5"/>
  <p:tag name="ANNOTATION_END_6" val="-1.0"/>
  <p:tag name="ANNOTATION_TOP_6" val="182.9"/>
  <p:tag name="ANNOTATION_LEFT_6" val="49.9"/>
  <p:tag name="ANNOTATION_WIDTH_6" val="444.1"/>
  <p:tag name="ANNOTATION_HEIGHT_6" val="78.8"/>
  <p:tag name="ANNOTATION_ANIMATION_6" val="4"/>
  <p:tag name="ANNOTATION_ROTATION_6" val="0"/>
  <p:tag name="ANNOTATION_SUB_TYPE_6" val="11"/>
  <p:tag name="ANNOTATION_LOOP_COUNT_6" val="1"/>
  <p:tag name="ANNOTATION_BOX_RADIUS_6" val="5"/>
  <p:tag name="ANNOTATION_SCALE_6" val="0"/>
  <p:tag name="ANNOTATION_BORDER_ALPHA_6" val="100"/>
  <p:tag name="ANNOTATION_BORDER_COLOR_6" val="16777215"/>
  <p:tag name="ANNOTATION_FILL_COLOR_6" val="855309"/>
  <p:tag name="ANNOTATION_FILL_ALPHA_6" val="50"/>
  <p:tag name="ANNOTATION_BORDER_WIDTH_6" val="2"/>
  <p:tag name="ANNOTATION_TYPE_7" val="0"/>
  <p:tag name="ANNOTATION_START_7" val="19.6"/>
  <p:tag name="ANNOTATION_END_7" val="-1.0"/>
  <p:tag name="ANNOTATION_TOP_7" val="260.2"/>
  <p:tag name="ANNOTATION_LEFT_7" val="500.0"/>
  <p:tag name="ANNOTATION_WIDTH_7" val="111.8"/>
  <p:tag name="ANNOTATION_HEIGHT_7" val="111.5"/>
  <p:tag name="ANNOTATION_ANIMATION_7" val="3"/>
  <p:tag name="ANNOTATION_ROTATION_7" val="135"/>
  <p:tag name="ANNOTATION_SUB_TYPE_7" val="1"/>
  <p:tag name="ANNOTATION_LOOP_COUNT_7" val="1"/>
  <p:tag name="ANNOTATION_BOX_RADIUS_7" val="0"/>
  <p:tag name="ANNOTATION_SCALE_7" val="125"/>
  <p:tag name="ANNOTATION_BORDER_ALPHA_7" val="100"/>
  <p:tag name="ANNOTATION_BORDER_COLOR_7" val="16777215"/>
  <p:tag name="ANNOTATION_FILL_COLOR_7" val="683492"/>
  <p:tag name="ANNOTATION_FILL_ALPHA_7" val="100"/>
  <p:tag name="ANNOTATION_BORDER_WIDTH_7" val="2"/>
  <p:tag name="ANNOTATION_TYPE_8" val="0"/>
  <p:tag name="ANNOTATION_START_8" val="24.7"/>
  <p:tag name="ANNOTATION_TOP_8" val="253.5"/>
  <p:tag name="ANNOTATION_LEFT_8" val="29.1"/>
  <p:tag name="ANNOTATION_WIDTH_8" val="111.8"/>
  <p:tag name="ANNOTATION_HEIGHT_8" val="111.5"/>
  <p:tag name="ANNOTATION_ANIMATION_8" val="3"/>
  <p:tag name="ANNOTATION_ROTATION_8" val="45"/>
  <p:tag name="ANNOTATION_SUB_TYPE_8" val="1"/>
  <p:tag name="ANNOTATION_LOOP_COUNT_8" val="1"/>
  <p:tag name="ANNOTATION_BOX_RADIUS_8" val="0"/>
  <p:tag name="ANNOTATION_SCALE_8" val="125"/>
  <p:tag name="ANNOTATION_BORDER_ALPHA_8" val="100"/>
  <p:tag name="ANNOTATION_BORDER_COLOR_8" val="16777215"/>
  <p:tag name="ANNOTATION_FILL_COLOR_8" val="683492"/>
  <p:tag name="ANNOTATION_FILL_ALPHA_8" val="100"/>
  <p:tag name="ANNOTATION_BORDER_WIDTH_8" val="2"/>
  <p:tag name="ANNOTATION_COUNT" val="0"/>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GUID" val="41976d6e-6de8-424c-9c3f-0e10035e62fa"/>
  <p:tag name="ARTICULATE_SLIDE_PAUSE" val="1"/>
  <p:tag name="ARTICULATE_NAV_LEVEL" val="1"/>
  <p:tag name="ARTICULATE_PLAYLIST_ID" val="-1"/>
  <p:tag name="ARTICULATE_LOCK_SLIDE" val="0"/>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A_GROUPS_ONLY" val="1"/>
  <p:tag name="ANIM_SPRITE_COUNT" val=" 10"/>
</p:tagLst>
</file>

<file path=ppt/tags/tag47.xml><?xml version="1.0" encoding="utf-8"?>
<p:tagLst xmlns:a="http://schemas.openxmlformats.org/drawingml/2006/main" xmlns:r="http://schemas.openxmlformats.org/officeDocument/2006/relationships" xmlns:p="http://schemas.openxmlformats.org/presentationml/2006/main">
  <p:tag name="ARTICULATE_SLIDE_GUID" val="6de2e9f7-6626-4f2d-99a7-ffd136c68cc2"/>
  <p:tag name="ARTICULATE_SLIDE_PAUSE" val="1"/>
  <p:tag name="ARTICULATE_NAV_LEVEL" val="1"/>
  <p:tag name="ARTICULATE_PLAYLIST_ID" val="-1"/>
  <p:tag name="ARTICULATE_LOCK_SLIDE" val="0"/>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62.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63.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GUID" val="15ba4f4b-544f-4194-a3b4-1115edcd56f4"/>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PAUSE" val="1"/>
  <p:tag name="ARTICULATE_NAV_LEVEL" val="1"/>
  <p:tag name="ARTICULATE_PLAYLIST_ID" val="-1"/>
  <p:tag name="ARTICULATE_LOCK_SLIDE" val="0"/>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SD">
  <a:themeElements>
    <a:clrScheme name="Nixor">
      <a:dk1>
        <a:srgbClr val="18283B"/>
      </a:dk1>
      <a:lt1>
        <a:srgbClr val="FFFFFF"/>
      </a:lt1>
      <a:dk2>
        <a:srgbClr val="18283B"/>
      </a:dk2>
      <a:lt2>
        <a:srgbClr val="FFFFFF"/>
      </a:lt2>
      <a:accent1>
        <a:srgbClr val="18283B"/>
      </a:accent1>
      <a:accent2>
        <a:srgbClr val="778899"/>
      </a:accent2>
      <a:accent3>
        <a:srgbClr val="12882F"/>
      </a:accent3>
      <a:accent4>
        <a:srgbClr val="F4791D"/>
      </a:accent4>
      <a:accent5>
        <a:srgbClr val="18283B"/>
      </a:accent5>
      <a:accent6>
        <a:srgbClr val="FFFFFF"/>
      </a:accent6>
      <a:hlink>
        <a:srgbClr val="F4791D"/>
      </a:hlink>
      <a:folHlink>
        <a:srgbClr val="F4791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064C630C741944965BCE3B1D09AE0E" ma:contentTypeVersion="8" ma:contentTypeDescription="Create a new document." ma:contentTypeScope="" ma:versionID="b8fb977e0d349952a12220630dae0ffc">
  <xsd:schema xmlns:xsd="http://www.w3.org/2001/XMLSchema" xmlns:xs="http://www.w3.org/2001/XMLSchema" xmlns:p="http://schemas.microsoft.com/office/2006/metadata/properties" xmlns:ns2="bd37fc63-8ab8-4d09-9a00-22bf9119bb85" xmlns:ns3="462c1dbc-3f81-426d-a3a1-ed120e18b43d" targetNamespace="http://schemas.microsoft.com/office/2006/metadata/properties" ma:root="true" ma:fieldsID="428e03594f4a9b2c088c9ff20e4d0968" ns2:_="" ns3:_="">
    <xsd:import namespace="bd37fc63-8ab8-4d09-9a00-22bf9119bb85"/>
    <xsd:import namespace="462c1dbc-3f81-426d-a3a1-ed120e18b43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37fc63-8ab8-4d09-9a00-22bf9119bb8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62c1dbc-3f81-426d-a3a1-ed120e18b43d"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A3B7C2-D577-45AE-BF51-B91A9A5AC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37fc63-8ab8-4d09-9a00-22bf9119bb85"/>
    <ds:schemaRef ds:uri="462c1dbc-3f81-426d-a3a1-ed120e18b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F2C6CD-E2E1-42FF-999B-DDB71108885D}">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bd37fc63-8ab8-4d09-9a00-22bf9119bb85"/>
    <ds:schemaRef ds:uri="http://purl.org/dc/terms/"/>
    <ds:schemaRef ds:uri="http://schemas.openxmlformats.org/package/2006/metadata/core-properties"/>
    <ds:schemaRef ds:uri="462c1dbc-3f81-426d-a3a1-ed120e18b43d"/>
    <ds:schemaRef ds:uri="http://www.w3.org/XML/1998/namespace"/>
  </ds:schemaRefs>
</ds:datastoreItem>
</file>

<file path=customXml/itemProps3.xml><?xml version="1.0" encoding="utf-8"?>
<ds:datastoreItem xmlns:ds="http://schemas.openxmlformats.org/officeDocument/2006/customXml" ds:itemID="{F6117A3C-EBAD-4981-8536-96E6447792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29506</TotalTime>
  <Words>8071</Words>
  <Application>Microsoft Office PowerPoint</Application>
  <PresentationFormat>Widescreen</PresentationFormat>
  <Paragraphs>893</Paragraphs>
  <Slides>58</Slides>
  <Notes>57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Symbol</vt:lpstr>
      <vt:lpstr>Times New Roman</vt:lpstr>
      <vt:lpstr>SSD</vt:lpstr>
      <vt:lpstr>PowerPoint Presentation</vt:lpstr>
      <vt:lpstr>1.0 Define Phase</vt:lpstr>
      <vt:lpstr>1.1 Overview of Six Sigma</vt:lpstr>
      <vt:lpstr>Black Belt Training: Define Phase</vt:lpstr>
      <vt:lpstr>1.1.1 What is Six Sigma</vt:lpstr>
      <vt:lpstr>What is Six Sigma?</vt:lpstr>
      <vt:lpstr>What is Six Sigma?</vt:lpstr>
      <vt:lpstr>What is Six Sigma: Sigma Level</vt:lpstr>
      <vt:lpstr>What is Six Sigma: Sigma Level</vt:lpstr>
      <vt:lpstr>What is Six Sigma: Sigma Level</vt:lpstr>
      <vt:lpstr>What is Six Sigma: Sigma Level</vt:lpstr>
      <vt:lpstr>What is Six Sigma: Sigma Level</vt:lpstr>
      <vt:lpstr>What is Six Sigma: The Methodology</vt:lpstr>
      <vt:lpstr>What is Six Sigma: The Methodology</vt:lpstr>
      <vt:lpstr>1.1.2 Six Sigma History</vt:lpstr>
      <vt:lpstr>Six Sigma History</vt:lpstr>
      <vt:lpstr>Six Sigma History</vt:lpstr>
      <vt:lpstr>Six Sigma History</vt:lpstr>
      <vt:lpstr>Six Sigma History</vt:lpstr>
      <vt:lpstr>Six Sigma History</vt:lpstr>
      <vt:lpstr>1.1.3 Six Sigma Approach</vt:lpstr>
      <vt:lpstr>Six Sigma Approach: Y = f(x)</vt:lpstr>
      <vt:lpstr>Six Sigma Approach: Y = f(x)</vt:lpstr>
      <vt:lpstr>Six Sigma Approach: Y = f(x)</vt:lpstr>
      <vt:lpstr>Six Sigma Approach: Y = f(x)</vt:lpstr>
      <vt:lpstr>Six Sigma Approach: Y = f(x)</vt:lpstr>
      <vt:lpstr>1.1.4 Six Sigma Methodology</vt:lpstr>
      <vt:lpstr>Six Sigma Methodology</vt:lpstr>
      <vt:lpstr>Six Sigma Methodology</vt:lpstr>
      <vt:lpstr>Six Sigma Methodology: Define Phase</vt:lpstr>
      <vt:lpstr>Six Sigma Methodology: Define Phase</vt:lpstr>
      <vt:lpstr>Six Sigma Methodology: Measure Phase</vt:lpstr>
      <vt:lpstr>Six Sigma Methodology: Measure Phase</vt:lpstr>
      <vt:lpstr>Six Sigma Methodology: Analyze Phase</vt:lpstr>
      <vt:lpstr>Six Sigma Methodology: Analyze Phase</vt:lpstr>
      <vt:lpstr>Six Sigma Methodology: Improve Phase</vt:lpstr>
      <vt:lpstr>Six Sigma Methodology: Improve Phase</vt:lpstr>
      <vt:lpstr>Six Sigma Methodology: Control Phase</vt:lpstr>
      <vt:lpstr>Six Sigma Methodology: Control Phase</vt:lpstr>
      <vt:lpstr> Six Sigma Methodology</vt:lpstr>
      <vt:lpstr>1.1.5 Roles and Responsibilities</vt:lpstr>
      <vt:lpstr>Roles and Responsibilities</vt:lpstr>
      <vt:lpstr>Roles and Responsibilities</vt:lpstr>
      <vt:lpstr>Roles and Responsibilities: MBB</vt:lpstr>
      <vt:lpstr>Roles and Responsibilities: MBB</vt:lpstr>
      <vt:lpstr>Roles and Responsibilities: BB</vt:lpstr>
      <vt:lpstr>Roles and Responsibilities: BB</vt:lpstr>
      <vt:lpstr>Roles and Responsibilities: BB</vt:lpstr>
      <vt:lpstr>Roles and Responsibilities: GB</vt:lpstr>
      <vt:lpstr>Roles and Responsibilities: GB</vt:lpstr>
      <vt:lpstr>Roles and Responsibilities: YB</vt:lpstr>
      <vt:lpstr>Roles and Responsibilities: YB</vt:lpstr>
      <vt:lpstr>Roles and Responsibilities: Champions &amp; Sponsors</vt:lpstr>
      <vt:lpstr>Roles and Responsibilities: Champions &amp; Sponsors</vt:lpstr>
      <vt:lpstr>Roles and Responsibilities: Stakeholders</vt:lpstr>
      <vt:lpstr>Roles and Responsibilities: SMEs</vt:lpstr>
      <vt:lpstr>Roles and Responsibilities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Sigma Digest Template</dc:title>
  <dc:creator>Michael</dc:creator>
  <cp:lastModifiedBy>Michael Parker</cp:lastModifiedBy>
  <cp:revision>1276</cp:revision>
  <dcterms:created xsi:type="dcterms:W3CDTF">2011-02-21T21:38:10Z</dcterms:created>
  <dcterms:modified xsi:type="dcterms:W3CDTF">2018-04-30T13:54:52Z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1.0 Define</vt:lpwstr>
  </property>
  <property fmtid="{D5CDD505-2E9C-101B-9397-08002B2CF9AE}" pid="4" name="ArticulateGUID">
    <vt:lpwstr>C3B4E049-97E0-4B99-8768-7427E296B1E4</vt:lpwstr>
  </property>
  <property fmtid="{D5CDD505-2E9C-101B-9397-08002B2CF9AE}" pid="5" name="ArticulateProjectFull">
    <vt:lpwstr>https://lscorp-my.sharepoint.com/personal/michael_lscorp_com/Documents/Courseware/pptx/MTB\BB_MTB_v18.ppta</vt:lpwstr>
  </property>
  <property fmtid="{D5CDD505-2E9C-101B-9397-08002B2CF9AE}" pid="6" name="ContentTypeId">
    <vt:lpwstr>0x01010091064C630C741944965BCE3B1D09AE0E</vt:lpwstr>
  </property>
</Properties>
</file>